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gi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28" r:id="rId2"/>
    <p:sldId id="256" r:id="rId3"/>
    <p:sldId id="329" r:id="rId4"/>
    <p:sldId id="331" r:id="rId5"/>
    <p:sldId id="330" r:id="rId6"/>
    <p:sldId id="332" r:id="rId7"/>
    <p:sldId id="333" r:id="rId8"/>
    <p:sldId id="334" r:id="rId9"/>
    <p:sldId id="335" r:id="rId10"/>
    <p:sldId id="321" r:id="rId11"/>
    <p:sldId id="316" r:id="rId12"/>
    <p:sldId id="258" r:id="rId13"/>
    <p:sldId id="260" r:id="rId14"/>
    <p:sldId id="262" r:id="rId15"/>
    <p:sldId id="263" r:id="rId16"/>
    <p:sldId id="264" r:id="rId17"/>
    <p:sldId id="337" r:id="rId18"/>
    <p:sldId id="265" r:id="rId19"/>
    <p:sldId id="352" r:id="rId20"/>
    <p:sldId id="353" r:id="rId21"/>
    <p:sldId id="355" r:id="rId22"/>
    <p:sldId id="354" r:id="rId23"/>
    <p:sldId id="357" r:id="rId24"/>
    <p:sldId id="356" r:id="rId25"/>
    <p:sldId id="358" r:id="rId26"/>
    <p:sldId id="360" r:id="rId27"/>
    <p:sldId id="359" r:id="rId28"/>
    <p:sldId id="361" r:id="rId29"/>
    <p:sldId id="336" r:id="rId30"/>
    <p:sldId id="362" r:id="rId31"/>
    <p:sldId id="280" r:id="rId32"/>
    <p:sldId id="266" r:id="rId33"/>
    <p:sldId id="267" r:id="rId34"/>
    <p:sldId id="282" r:id="rId35"/>
    <p:sldId id="304" r:id="rId36"/>
    <p:sldId id="338" r:id="rId37"/>
    <p:sldId id="339" r:id="rId38"/>
    <p:sldId id="341" r:id="rId39"/>
    <p:sldId id="340" r:id="rId40"/>
    <p:sldId id="342" r:id="rId41"/>
    <p:sldId id="269" r:id="rId42"/>
    <p:sldId id="268" r:id="rId43"/>
    <p:sldId id="270" r:id="rId44"/>
    <p:sldId id="272" r:id="rId45"/>
    <p:sldId id="273" r:id="rId46"/>
    <p:sldId id="306" r:id="rId47"/>
    <p:sldId id="274" r:id="rId48"/>
    <p:sldId id="275" r:id="rId49"/>
    <p:sldId id="310" r:id="rId50"/>
    <p:sldId id="276" r:id="rId51"/>
    <p:sldId id="323" r:id="rId52"/>
    <p:sldId id="307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283" r:id="rId61"/>
    <p:sldId id="284" r:id="rId62"/>
    <p:sldId id="286" r:id="rId63"/>
    <p:sldId id="287" r:id="rId64"/>
    <p:sldId id="288" r:id="rId65"/>
    <p:sldId id="289" r:id="rId66"/>
    <p:sldId id="301" r:id="rId67"/>
    <p:sldId id="303" r:id="rId68"/>
    <p:sldId id="277" r:id="rId69"/>
    <p:sldId id="317" r:id="rId70"/>
    <p:sldId id="322" r:id="rId71"/>
    <p:sldId id="312" r:id="rId72"/>
    <p:sldId id="318" r:id="rId73"/>
    <p:sldId id="313" r:id="rId74"/>
    <p:sldId id="325" r:id="rId75"/>
    <p:sldId id="326" r:id="rId76"/>
    <p:sldId id="327" r:id="rId77"/>
    <p:sldId id="324" r:id="rId78"/>
    <p:sldId id="319" r:id="rId79"/>
    <p:sldId id="278" r:id="rId80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1427"/>
  </p:normalViewPr>
  <p:slideViewPr>
    <p:cSldViewPr snapToGrid="0" snapToObjects="1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32D15-55FB-3447-99A4-DD88267F482C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E5DA9-AEA5-8144-9FF0-21A99416A34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2603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14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E0D1E-3290-8258-E217-2AE4326DC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3D727-0DAA-EAA9-8E6A-FB08CC73E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D21F-986B-CEFE-5EDA-474F2D5B7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5D624-6A0C-3C49-672B-7A92B0769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5DA9-AEA5-8144-9FF0-21A99416A343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42894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5DA9-AEA5-8144-9FF0-21A99416A343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303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5DA9-AEA5-8144-9FF0-21A99416A343}" type="slidenum">
              <a:rPr lang="x-none" smtClean="0"/>
              <a:t>63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71068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5DA9-AEA5-8144-9FF0-21A99416A343}" type="slidenum">
              <a:rPr lang="x-none" smtClean="0"/>
              <a:t>69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7737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15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33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54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5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0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5DA9-AEA5-8144-9FF0-21A99416A343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1413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5DA9-AEA5-8144-9FF0-21A99416A343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763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332F-FA9D-5349-8813-DABF04644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FF2C6-BC22-094D-9759-759E9E5D3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14B54-89E4-054D-B8B7-D8484F7D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BFB5F-4026-1B48-98C0-6F526D37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6FE26-1029-F944-803C-0281B50D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2542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EDDD-2B25-DD45-A863-00DFF0DC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EA754-7B6A-C24B-9DE7-F8597BAB8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8F70D-21B7-8640-8775-C2E0F055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28072-211C-804E-BE2A-C8EB1476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7DFE-846C-6644-8842-447A9CF5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471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3F0BEC-4794-9348-903E-D0F60D95DA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A51B8-45B3-B344-9113-AE723524D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43B21-EA55-7442-8609-CB7559C2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6A33-3A84-3743-9DE2-CF2AFFFC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CD3A7-A0FB-0F4B-815A-A6A0B9E6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36262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2/6/2026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867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892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BF2E-EFD8-E748-B623-5AFB9556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57A20-8CFE-E341-B848-0EFF0848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3FC1-110C-304B-8CC3-7EE7E20B7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304B-332C-8D4A-929D-761E501B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EAAA-A3D3-8643-A9C2-CA1CF6D1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937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F5A0-3F32-3249-8101-D9506D63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E8736-4FB8-3144-BF92-5784EAB07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A4ABA-4C57-E14D-A57B-1D1DBCDE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32F3-B72E-EE4C-A88E-08A49F69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5D02-955E-D843-A21D-956AE055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6305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054F-CE4F-A243-9A33-14A5836F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75167-933F-E648-853D-E851B8302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45B44-E54B-774C-A7F5-8C065A00C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1851D-FE11-5E4D-96B4-E478CF806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27762-014A-4242-95D3-369B6F80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BA35F-A7C6-E74B-8FEE-C67D0E5B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3699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6E53-7AE0-034B-A0CA-E225268C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DE5D-CE13-364A-9B44-EF900BED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74218-F309-C643-A461-EB868F04E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9D652-90F1-8141-9F5A-453BECA10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71BCC-37BF-E943-8E15-22175D19DB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FE0BEB-461F-854C-B72B-F22892E8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C238E-6FA5-064D-B851-A70AB170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66F76C-780E-F945-8FF9-30838343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0330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CA8B-03ED-C64B-AB72-33A59566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E1A044-1D20-FF4A-8092-7936E2EA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A413C-A404-BA4D-A170-DA8F45FBA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A6D68-DFF9-9249-8936-0B21391FF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4856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F53941-39C0-8F46-A67F-E5BDD975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B4BFF-DE3D-8542-BA33-05679147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BD0C0-791C-2543-B7E0-0378B461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447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CB72-EA77-8B47-A66D-9C90640B3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55D5E-1DCB-1840-B1CC-FB1D5EB4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07379-B879-294B-A055-BF6ACC34A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DB444-6D76-0F47-B6FA-5E60234AE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BAABD-DB24-A545-92C6-38A71D3A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70FB7-01CC-4D43-ABC4-15E59A38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760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D8AA-9B7C-CC44-B5AF-E3E39C4D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DEA90-239E-B94A-8DE2-8FCBF65CA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8AFE7-2525-CE47-9639-A550DB7A8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55023-E92B-A442-BAF4-06F749FD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76B75-3229-EA48-8C42-A9084584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81385-9424-264C-84AC-53C49BD4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366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5858A-809A-D343-81EA-9B6A506D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481B3-3124-D542-A643-8D7C18D1A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17A4B-D74B-DD4A-9683-BD69600D6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DBB60-9C56-CE40-BCAF-6F5D1AC9F9A0}" type="datetimeFigureOut">
              <a:rPr lang="x-none" smtClean="0"/>
              <a:t>2/6/2026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46A4-C7BB-8348-B357-8CCD96D71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DFA26-DB8D-3643-AA7E-4D4777CD2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C9B2F-3155-C24D-A40E-824710E28AE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651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11.wdp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ar-SA" dirty="0"/>
          </a:p>
          <a:p>
            <a:endParaRPr lang="ar-E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55" y="2959100"/>
            <a:ext cx="3937000" cy="205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12192000" cy="68546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783517"/>
            <a:ext cx="5308600" cy="18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77DF3-A534-8B96-93C2-B4A9A7BF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693928"/>
            <a:ext cx="11018520" cy="877426"/>
          </a:xfrm>
          <a:solidFill>
            <a:srgbClr val="FFC000"/>
          </a:solidFill>
        </p:spPr>
        <p:txBody>
          <a:bodyPr anchor="b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x-none" b="1" dirty="0">
                <a:latin typeface="Arial" panose="020B0604020202020204" pitchFamily="34" charset="0"/>
                <a:cs typeface="Arial" panose="020B0604020202020204" pitchFamily="34" charset="0"/>
              </a:rPr>
              <a:t>iscrete mathematics 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12D11-CB29-7E80-B677-1B4E64D14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07" y="1979676"/>
            <a:ext cx="8079859" cy="4491326"/>
          </a:xfrm>
        </p:spPr>
        <p:txBody>
          <a:bodyPr anchor="t">
            <a:norm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x-non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x-none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mathematics </a:t>
            </a: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</a:rPr>
              <a:t>is a part of mathematics devoted to the study of discrete objects, such as: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Set theory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  <a:p>
            <a:pPr lvl="2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Relations and digraphs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Probability theory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Graph theory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Trees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</a:rPr>
              <a:t>The course of discrete mathematics provides the </a:t>
            </a:r>
            <a:r>
              <a:rPr lang="en-US" altLang="x-none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background </a:t>
            </a: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</a:rPr>
              <a:t>needed for all subsequent courses in </a:t>
            </a:r>
            <a:r>
              <a:rPr lang="en-US" altLang="x-none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</a:t>
            </a:r>
            <a:r>
              <a:rPr lang="en-US" altLang="x-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x-none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28652-B274-1AFB-A09F-42F6F8EEA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668" y="1828310"/>
            <a:ext cx="1527636" cy="1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gorithm - Is O(logn) always a tree? - Stack Overflow">
            <a:extLst>
              <a:ext uri="{FF2B5EF4-FFF2-40B4-BE49-F238E27FC236}">
                <a16:creationId xmlns:a16="http://schemas.microsoft.com/office/drawing/2014/main" id="{608797B4-A7C3-82E5-D1E3-0AD99B91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949" y="5144842"/>
            <a:ext cx="2007274" cy="12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t Operations (Union, Intersection and Difference)">
            <a:extLst>
              <a:ext uri="{FF2B5EF4-FFF2-40B4-BE49-F238E27FC236}">
                <a16:creationId xmlns:a16="http://schemas.microsoft.com/office/drawing/2014/main" id="{11099584-058F-BFF1-F14E-70B5C6766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1" t="28594" r="26389" b="17258"/>
          <a:stretch/>
        </p:blipFill>
        <p:spPr bwMode="auto">
          <a:xfrm>
            <a:off x="8940381" y="3424223"/>
            <a:ext cx="2778998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Venn Diagram">
            <a:extLst>
              <a:ext uri="{FF2B5EF4-FFF2-40B4-BE49-F238E27FC236}">
                <a16:creationId xmlns:a16="http://schemas.microsoft.com/office/drawing/2014/main" id="{E435BCDD-44FE-25C2-6989-030A5D2E8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2393" y="1979676"/>
            <a:ext cx="1527636" cy="152763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75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47" name="Picture 34822" descr="Jigsaw piece bridging the gap">
            <a:extLst>
              <a:ext uri="{FF2B5EF4-FFF2-40B4-BE49-F238E27FC236}">
                <a16:creationId xmlns:a16="http://schemas.microsoft.com/office/drawing/2014/main" id="{553490A6-F5F3-32B9-40F8-C5F1315D7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3" r="9091" b="94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859" name="Rectangle 34852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Title 1">
            <a:extLst>
              <a:ext uri="{FF2B5EF4-FFF2-40B4-BE49-F238E27FC236}">
                <a16:creationId xmlns:a16="http://schemas.microsoft.com/office/drawing/2014/main" id="{00678185-BA8A-77C4-A7CD-D785695B0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en-US" altLang="x-none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Syllabus</a:t>
            </a:r>
            <a:endParaRPr lang="ar-EG" altLang="x-none" sz="4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48" name="Content Placeholder 2">
            <a:extLst>
              <a:ext uri="{FF2B5EF4-FFF2-40B4-BE49-F238E27FC236}">
                <a16:creationId xmlns:a16="http://schemas.microsoft.com/office/drawing/2014/main" id="{5C284D31-4887-809C-AFE1-4C6AB0200E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 Set theory</a:t>
            </a:r>
            <a:endParaRPr lang="ar-S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Logic</a:t>
            </a:r>
            <a:endParaRPr lang="x-non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 Relations and digraphs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 Probability theory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 Graph theory</a:t>
            </a:r>
          </a:p>
          <a:p>
            <a:pPr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 Trees</a:t>
            </a:r>
          </a:p>
          <a:p>
            <a:pPr marL="0" indent="0">
              <a:buSzPct val="100000"/>
              <a:buNone/>
            </a:pPr>
            <a:endParaRPr lang="en-US" altLang="x-none" sz="2400" b="1" dirty="0">
              <a:latin typeface="Garamond" panose="02020404030301010803" pitchFamily="18" charset="0"/>
            </a:endParaRPr>
          </a:p>
        </p:txBody>
      </p:sp>
      <p:sp>
        <p:nvSpPr>
          <p:cNvPr id="34821" name="Slide Number Placeholder 4">
            <a:extLst>
              <a:ext uri="{FF2B5EF4-FFF2-40B4-BE49-F238E27FC236}">
                <a16:creationId xmlns:a16="http://schemas.microsoft.com/office/drawing/2014/main" id="{28B6DEA6-A75E-A168-71B3-BD30AFA5A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algn="r" rtl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fld id="{4658D442-8E4F-FB47-AFBC-CCCE35B36849}" type="slidenum">
              <a:rPr lang="ar-EG" altLang="x-none" sz="1800" b="1">
                <a:solidFill>
                  <a:srgbClr val="FFFFFF"/>
                </a:solidFill>
                <a:latin typeface="Arial Black" panose="020B0604020202020204" pitchFamily="34" charset="0"/>
              </a:rPr>
              <a:pPr rtl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</a:pPr>
              <a:t>11</a:t>
            </a:fld>
            <a:endParaRPr lang="en-US" altLang="x-none" sz="1800" b="1">
              <a:solidFill>
                <a:srgbClr val="FFFFFF"/>
              </a:solidFill>
              <a:latin typeface="Arial Black" panose="020B0604020202020204" pitchFamily="34" charset="0"/>
            </a:endParaRPr>
          </a:p>
        </p:txBody>
      </p:sp>
      <p:sp>
        <p:nvSpPr>
          <p:cNvPr id="34820" name="Footer Placeholder 3">
            <a:extLst>
              <a:ext uri="{FF2B5EF4-FFF2-40B4-BE49-F238E27FC236}">
                <a16:creationId xmlns:a16="http://schemas.microsoft.com/office/drawing/2014/main" id="{36A47F15-0236-2800-3A87-078466CA4CD8}"/>
              </a:ext>
            </a:extLst>
          </p:cNvPr>
          <p:cNvSpPr txBox="1">
            <a:spLocks noGrp="1"/>
          </p:cNvSpPr>
          <p:nvPr/>
        </p:nvSpPr>
        <p:spPr bwMode="auto">
          <a:xfrm>
            <a:off x="3429000" y="6248400"/>
            <a:ext cx="518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ar-EG" altLang="x-none" sz="1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9EE8ED6-5723-6849-82E5-D00D0D2B1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et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is a collection of 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well-defined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objects and </a:t>
                </a:r>
                <a:r>
                  <a:rPr lang="x-none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each member of the set 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called an </a:t>
                </a: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element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the set.</a:t>
                </a:r>
                <a:endParaRPr lang="ar-SA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q"/>
                </a:pPr>
                <a:endParaRPr lang="x-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denoted with </a:t>
                </a:r>
                <a:r>
                  <a:rPr lang="x-none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capital letters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A, B, C, X, Y, … .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elements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denoted with </a:t>
                </a:r>
                <a:r>
                  <a:rPr lang="x-none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small letters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a, b, c, z, … .</a:t>
                </a:r>
                <a:endParaRPr lang="ar-SA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buFont typeface="Wingdings" pitchFamily="2" charset="2"/>
                  <a:buChar char="q"/>
                </a:pPr>
                <a:endParaRPr lang="x-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x </a:t>
                </a:r>
                <a:r>
                  <a:rPr lang="x-none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an element 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a set A, we denoted it as x</a:t>
                </a:r>
                <a14:m>
                  <m:oMath xmlns:m="http://schemas.openxmlformats.org/officeDocument/2006/math">
                    <m:r>
                      <a:rPr lang="x-none" sz="2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x </a:t>
                </a:r>
                <a:r>
                  <a:rPr lang="x-none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not an element 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a set A, we denoted it as x</a:t>
                </a:r>
                <a14:m>
                  <m:oMath xmlns:m="http://schemas.openxmlformats.org/officeDocument/2006/math">
                    <m:r>
                      <a:rPr lang="x-none" sz="2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A.</a:t>
                </a:r>
              </a:p>
              <a:p>
                <a:pPr>
                  <a:lnSpc>
                    <a:spcPct val="150000"/>
                  </a:lnSpc>
                </a:pPr>
                <a:endParaRPr lang="x-non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9EE8ED6-5723-6849-82E5-D00D0D2B1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99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x-none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theory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EE8ED6-5723-6849-82E5-D00D0D2B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793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Wingdings" pitchFamily="2" charset="2"/>
              <a:buChar char="q"/>
            </a:pPr>
            <a:r>
              <a:rPr lang="ar-SA" sz="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Cardinality of a set</a:t>
            </a:r>
            <a:r>
              <a:rPr lang="x-none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number of elements in the set. 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set S, then the cardinality of this set is denoted by #(S) or |S| or n(S)</a:t>
            </a:r>
            <a:r>
              <a:rPr lang="x-none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  <a:buFont typeface="Wingdings" pitchFamily="2" charset="2"/>
              <a:buChar char="q"/>
            </a:pPr>
            <a:endParaRPr lang="x-none" sz="3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  <a:buFont typeface="Wingdings" pitchFamily="2" charset="2"/>
              <a:buChar char="q"/>
            </a:pPr>
            <a:r>
              <a:rPr lang="en-US" sz="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r>
              <a:rPr lang="x-none" sz="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xample</a:t>
            </a:r>
            <a:r>
              <a:rPr lang="x-none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consider the set A={1,2,3,5,7}, then the cardinality of a set is |A|=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x-none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332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9EE8ED6-5723-6849-82E5-D00D0D2B1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2036"/>
                <a:ext cx="10515600" cy="5029835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 algn="just">
                  <a:lnSpc>
                    <a:spcPct val="110000"/>
                  </a:lnSpc>
                  <a:spcAft>
                    <a:spcPts val="1200"/>
                  </a:spcAft>
                  <a:buClr>
                    <a:schemeClr val="tx1">
                      <a:lumMod val="95000"/>
                      <a:lumOff val="5000"/>
                    </a:schemeClr>
                  </a:buClr>
                  <a:buFont typeface="+mj-lt"/>
                  <a:buAutoNum type="arabicPeriod"/>
                </a:pP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Null set (empty set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): is a set that has no element, it is denoted by </a:t>
                </a:r>
                <a14:m>
                  <m:oMath xmlns:m="http://schemas.openxmlformats.org/officeDocument/2006/math">
                    <m:r>
                      <a:rPr lang="x-none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{}.</a:t>
                </a:r>
              </a:p>
              <a:p>
                <a:pPr marL="514350" indent="-514350" algn="just">
                  <a:lnSpc>
                    <a:spcPct val="110000"/>
                  </a:lnSpc>
                  <a:spcAft>
                    <a:spcPts val="1200"/>
                  </a:spcAft>
                  <a:buClr>
                    <a:schemeClr val="tx1">
                      <a:lumMod val="95000"/>
                      <a:lumOff val="5000"/>
                    </a:schemeClr>
                  </a:buClr>
                  <a:buFont typeface="+mj-lt"/>
                  <a:buAutoNum type="arabicPeriod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|</a:t>
                </a:r>
                <a:r>
                  <a:rPr lang="x-non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  <m:r>
                      <a:rPr lang="x-none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|=0.    |{}|=0.    |{</a:t>
                </a:r>
                <a14:m>
                  <m:oMath xmlns:m="http://schemas.openxmlformats.org/officeDocument/2006/math">
                    <m:r>
                      <a:rPr lang="x-none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}|=1.    |{</a:t>
                </a:r>
                <a14:m>
                  <m:oMath xmlns:m="http://schemas.openxmlformats.org/officeDocument/2006/math">
                    <m:r>
                      <a:rPr lang="x-none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}|=3 </a:t>
                </a:r>
              </a:p>
              <a:p>
                <a:pPr marL="0" indent="0" algn="just">
                  <a:lnSpc>
                    <a:spcPct val="110000"/>
                  </a:lnSpc>
                  <a:spcAft>
                    <a:spcPts val="1200"/>
                  </a:spcAft>
                  <a:buClr>
                    <a:schemeClr val="tx1">
                      <a:lumMod val="95000"/>
                      <a:lumOff val="5000"/>
                    </a:schemeClr>
                  </a:buClr>
                  <a:buNone/>
                </a:pPr>
                <a:r>
                  <a:rPr lang="en-US" b="1" dirty="0">
                    <a:highlight>
                      <a:srgbClr val="C0C0C0"/>
                    </a:highlight>
                  </a:rPr>
                  <a:t>I</a:t>
                </a:r>
                <a:r>
                  <a:rPr lang="en-US" b="1" i="0" dirty="0">
                    <a:effectLst/>
                    <a:highlight>
                      <a:srgbClr val="C0C0C0"/>
                    </a:highlight>
                  </a:rPr>
                  <a:t>s an empty box </a:t>
                </a:r>
                <a14:m>
                  <m:oMath xmlns:m="http://schemas.openxmlformats.org/officeDocument/2006/math">
                    <m:r>
                      <a:rPr lang="x-none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𝜱</m:t>
                    </m:r>
                  </m:oMath>
                </a14:m>
                <a:r>
                  <a:rPr lang="en-US" b="1" i="0" dirty="0">
                    <a:effectLst/>
                    <a:highlight>
                      <a:srgbClr val="C0C0C0"/>
                    </a:highlight>
                  </a:rPr>
                  <a:t> the same thing as a box with an empty box inside {</a:t>
                </a:r>
                <a14:m>
                  <m:oMath xmlns:m="http://schemas.openxmlformats.org/officeDocument/2006/math">
                    <m:r>
                      <a:rPr lang="x-none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𝜱</m:t>
                    </m:r>
                  </m:oMath>
                </a14:m>
                <a:r>
                  <a:rPr lang="en-US" b="1" i="0" dirty="0">
                    <a:effectLst/>
                    <a:highlight>
                      <a:srgbClr val="C0C0C0"/>
                    </a:highlight>
                  </a:rPr>
                  <a:t>}?</a:t>
                </a:r>
                <a:endParaRPr lang="x-none" b="1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 algn="just">
                  <a:lnSpc>
                    <a:spcPct val="110000"/>
                  </a:lnSpc>
                  <a:buClr>
                    <a:schemeClr val="tx1">
                      <a:lumMod val="95000"/>
                      <a:lumOff val="5000"/>
                    </a:schemeClr>
                  </a:buClr>
                  <a:buFont typeface="+mj-lt"/>
                  <a:buAutoNum type="arabicPeriod"/>
                </a:pP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Finite set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set of a finite numer of elements.</a:t>
                </a:r>
              </a:p>
              <a:p>
                <a:pPr marL="514350" indent="-514350" algn="just">
                  <a:lnSpc>
                    <a:spcPct val="110000"/>
                  </a:lnSpc>
                  <a:spcAft>
                    <a:spcPts val="1200"/>
                  </a:spcAft>
                  <a:buClr>
                    <a:schemeClr val="tx1">
                      <a:lumMod val="95000"/>
                      <a:lumOff val="5000"/>
                    </a:schemeClr>
                  </a:buClr>
                  <a:buFont typeface="+mj-lt"/>
                  <a:buAutoNum type="arabicPeriod"/>
                </a:pP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nfinite set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set of infinite number elements.</a:t>
                </a:r>
                <a:endParaRPr lang="ar-SA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:r>
                  <a:rPr lang="en-US" sz="28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A={1,2,3,4,5} is a finite set.</a:t>
                </a: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A={</a:t>
                </a: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x|x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sz="2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Z} is an infinite set.</a:t>
                </a: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 </a:t>
                </a:r>
                <a:r>
                  <a:rPr lang="en-US" sz="25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(Another way to describe a set is to use </a:t>
                </a:r>
                <a:r>
                  <a:rPr lang="en-US" sz="25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builder </a:t>
                </a:r>
                <a:r>
                  <a:rPr lang="en-US" sz="25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notation).</a:t>
                </a: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x-non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9EE8ED6-5723-6849-82E5-D00D0D2B1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2036"/>
                <a:ext cx="10515600" cy="5029835"/>
              </a:xfrm>
              <a:blipFill rotWithShape="0">
                <a:blip r:embed="rId2"/>
                <a:stretch>
                  <a:fillRect l="-1043" t="-1091" r="-98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25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9EE8ED6-5723-6849-82E5-D00D0D2B1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5216" y="1426464"/>
                <a:ext cx="11247120" cy="526757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just">
                  <a:lnSpc>
                    <a:spcPct val="110000"/>
                  </a:lnSpc>
                  <a:spcAft>
                    <a:spcPts val="1200"/>
                  </a:spcAft>
                  <a:buClr>
                    <a:schemeClr val="tx1">
                      <a:lumMod val="95000"/>
                      <a:lumOff val="5000"/>
                    </a:schemeClr>
                  </a:buClr>
                  <a:buNone/>
                </a:pP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x-none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𝒁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={x|x is a positive integer}</a:t>
                </a:r>
                <a:r>
                  <a:rPr lang="ar-SA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ar-SA" sz="28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ar-SA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 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r>
                  <a:rPr lang="ar-SA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x-none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{1, 2, 3, 4, …}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x-none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𝒁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={x|x is a negative integer}</a:t>
                </a:r>
                <a:r>
                  <a:rPr lang="ar-SA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ar-SA" sz="28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x-none" sz="2800" b="1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x-none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𝒁</m:t>
                        </m:r>
                      </m:e>
                      <m:sup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{-1, -2, -3, -4, …}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sz="28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={</a:t>
                </a: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x|x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positive integer or zero} </a:t>
                </a:r>
                <a:endParaRPr lang="en-US" sz="2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N={0,1, 2, 3, …}</a:t>
                </a:r>
              </a:p>
              <a:p>
                <a:pPr lvl="1" algn="just">
                  <a:lnSpc>
                    <a:spcPct val="100000"/>
                  </a:lnSpc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en-US" sz="28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Z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={</a:t>
                </a: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x|x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an integer}.      {……,-3,-2,-1,0,1,2,3,….}</a:t>
                </a:r>
                <a:endParaRPr lang="ar-SA" sz="28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sz="28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Q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={</a:t>
                </a: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x|x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rational number}</a:t>
                </a:r>
                <a:endParaRPr lang="en-US" sz="28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 algn="just">
                  <a:lnSpc>
                    <a:spcPct val="100000"/>
                  </a:lnSpc>
                  <a:buNone/>
                </a:pPr>
                <a:r>
                  <a:rPr lang="en-US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is written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x-none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b</a:t>
                </a:r>
                <a14:m>
                  <m:oMath xmlns:m="http://schemas.openxmlformats.org/officeDocument/2006/math">
                    <m:r>
                      <a:rPr lang="x-none" sz="26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2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x-none" sz="2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a, b are integer numbers.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𝑹</m:t>
                    </m:r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={x|x is a real number}</a:t>
                </a:r>
                <a:endParaRPr lang="en-US" sz="28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 algn="just">
                  <a:lnSpc>
                    <a:spcPct val="100000"/>
                  </a:lnSpc>
                  <a:buNone/>
                </a:pPr>
                <a:endParaRPr lang="x-none" sz="2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9EE8ED6-5723-6849-82E5-D00D0D2B1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216" y="1426464"/>
                <a:ext cx="11247120" cy="5267579"/>
              </a:xfrm>
              <a:blipFill>
                <a:blip r:embed="rId2"/>
                <a:stretch>
                  <a:fillRect l="-226" t="-1683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56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9EE8ED6-5723-6849-82E5-D00D0D2B1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9912" y="1664208"/>
                <a:ext cx="10515600" cy="5029835"/>
              </a:xfrm>
            </p:spPr>
            <p:txBody>
              <a:bodyPr>
                <a:normAutofit lnSpcReduction="10000"/>
              </a:bodyPr>
              <a:lstStyle/>
              <a:p>
                <a:pPr lvl="1"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Subset </a:t>
                </a:r>
                <a:endPara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 set A is called a subset of B </a:t>
                </a:r>
                <a:r>
                  <a:rPr lang="en-US" sz="2800" b="1" u="sng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every element of A is an element of B, denoted by </a:t>
                </a:r>
                <a:r>
                  <a:rPr 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If A is not a subset of B, written as </a:t>
                </a:r>
                <a:r>
                  <a:rPr 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ar-SA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ar-SA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</a:t>
                </a: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:endPara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</a:t>
                </a:r>
                <a:r>
                  <a:rPr 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                                        A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:r>
                  <a:rPr lang="en-US" sz="28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any set A, we have </a:t>
                </a:r>
                <a14:m>
                  <m:oMath xmlns:m="http://schemas.openxmlformats.org/officeDocument/2006/math">
                    <m:r>
                      <a:rPr lang="x-none" sz="28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  <m:r>
                      <a:rPr lang="en-US" sz="28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A.</a:t>
                </a:r>
                <a:endParaRPr lang="ar-SA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9EE8ED6-5723-6849-82E5-D00D0D2B1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9912" y="1664208"/>
                <a:ext cx="10515600" cy="5029835"/>
              </a:xfrm>
              <a:blipFill rotWithShape="0">
                <a:blip r:embed="rId3"/>
                <a:stretch>
                  <a:fillRect t="-1212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43E00A96-3333-E740-B5B1-62F961B83D92}"/>
              </a:ext>
            </a:extLst>
          </p:cNvPr>
          <p:cNvSpPr/>
          <p:nvPr/>
        </p:nvSpPr>
        <p:spPr>
          <a:xfrm>
            <a:off x="2154876" y="3508085"/>
            <a:ext cx="1828800" cy="1499616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>
              <a:spcBef>
                <a:spcPts val="2400"/>
              </a:spcBef>
            </a:pPr>
            <a:endParaRPr lang="x-none" sz="2800" b="1" dirty="0"/>
          </a:p>
          <a:p>
            <a:pPr marL="0" algn="ctr" defTabSz="914400" rtl="0" eaLnBrk="1" latinLnBrk="0" hangingPunct="1">
              <a:spcBef>
                <a:spcPts val="2400"/>
              </a:spcBef>
            </a:pPr>
            <a:r>
              <a:rPr lang="x-none" sz="2400" b="1" dirty="0"/>
              <a:t>B</a:t>
            </a:r>
            <a:endParaRPr lang="x-none" sz="2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D156AC-5478-2441-8E86-4A8051C84D7B}"/>
              </a:ext>
            </a:extLst>
          </p:cNvPr>
          <p:cNvSpPr/>
          <p:nvPr/>
        </p:nvSpPr>
        <p:spPr>
          <a:xfrm>
            <a:off x="2669683" y="3625326"/>
            <a:ext cx="999744" cy="688848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/>
              <a:t>A</a:t>
            </a:r>
            <a:endParaRPr lang="x-none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F573C3-A6CC-954A-A0E6-E74AC76E780A}"/>
              </a:ext>
            </a:extLst>
          </p:cNvPr>
          <p:cNvSpPr/>
          <p:nvPr/>
        </p:nvSpPr>
        <p:spPr>
          <a:xfrm>
            <a:off x="6216581" y="3572093"/>
            <a:ext cx="1700784" cy="1371600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>
              <a:spcBef>
                <a:spcPts val="2400"/>
              </a:spcBef>
            </a:pPr>
            <a:endParaRPr lang="x-none" sz="2800" b="1" dirty="0"/>
          </a:p>
          <a:p>
            <a:pPr marL="0" algn="ctr" defTabSz="914400" rtl="0" eaLnBrk="1" latinLnBrk="0" hangingPunct="1"/>
            <a:r>
              <a:rPr lang="x-none" sz="2400" b="1" dirty="0"/>
              <a:t>B</a:t>
            </a:r>
            <a:endParaRPr lang="x-none" sz="28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61FB706-FA02-3845-9FC5-51833979C1D5}"/>
              </a:ext>
            </a:extLst>
          </p:cNvPr>
          <p:cNvSpPr/>
          <p:nvPr/>
        </p:nvSpPr>
        <p:spPr>
          <a:xfrm>
            <a:off x="7444648" y="3572093"/>
            <a:ext cx="1700784" cy="1389888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sz="28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307A3-0BDA-950E-550B-1D6897B77D58}"/>
              </a:ext>
            </a:extLst>
          </p:cNvPr>
          <p:cNvSpPr txBox="1"/>
          <p:nvPr/>
        </p:nvSpPr>
        <p:spPr>
          <a:xfrm>
            <a:off x="9232918" y="3805372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400" b="1" dirty="0">
                <a:solidFill>
                  <a:srgbClr val="0432FF"/>
                </a:solidFill>
              </a:rPr>
              <a:t>Venn diagrams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8679" y="5502141"/>
            <a:ext cx="4537303" cy="131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6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838200" y="1852612"/>
            <a:ext cx="94202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4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184" y="1481328"/>
                <a:ext cx="10920984" cy="501154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  <a:buFont typeface="Wingdings" pitchFamily="2" charset="2"/>
                  <a:buChar char="q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x-none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onsider  A={1, 3, 5, 7, 9, 11 }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x-none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B={3, 5, 7}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x-none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C={3,5,7}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t</a:t>
                </a:r>
                <a:r>
                  <a:rPr lang="x-none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hen          B</a:t>
                </a:r>
                <a14:m>
                  <m:oMath xmlns:m="http://schemas.openxmlformats.org/officeDocument/2006/math">
                    <m:r>
                      <a:rPr lang="x-none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</m:t>
                    </m:r>
                  </m:oMath>
                </a14:m>
                <a:r>
                  <a:rPr lang="x-none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sz="3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B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30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C</m:t>
                    </m:r>
                  </m:oMath>
                </a14:m>
                <a:endParaRPr lang="x-none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x-none" sz="3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</a:t>
                </a:r>
                <a:r>
                  <a:rPr lang="x-none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sz="3000" b="1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A= B if and only if A</a:t>
                </a:r>
                <a:r>
                  <a:rPr lang="en-US" sz="30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 and B</a:t>
                </a:r>
                <a:r>
                  <a:rPr lang="en-US" sz="3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A.</a:t>
                </a:r>
                <a:endParaRPr lang="x-none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000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sz="3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if A={1, 2, 3} and B={</a:t>
                </a:r>
                <a:r>
                  <a:rPr lang="en-US" sz="3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x|x</a:t>
                </a:r>
                <a:r>
                  <a:rPr lang="en-US" sz="3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positive integer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12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} then A=B.</a:t>
                </a:r>
                <a:endParaRPr lang="x-none" sz="3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x-non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184" y="1481328"/>
                <a:ext cx="10920984" cy="5011547"/>
              </a:xfrm>
              <a:blipFill>
                <a:blip r:embed="rId2"/>
                <a:stretch>
                  <a:fillRect l="-1279" t="-1515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53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B40A-2C1D-4F40-27FF-CBA8F690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2CC50-4772-6EE4-D86E-56063183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FF6E2F-8F3D-B793-C808-B6AE9C9EC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481328"/>
            <a:ext cx="10920984" cy="501154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0F15A357-B770-EE99-EDAA-017586CCD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346385"/>
            <a:ext cx="4497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9}, B = {5, 9, 1, 3},        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</p:spTree>
    <p:extLst>
      <p:ext uri="{BB962C8B-B14F-4D97-AF65-F5344CB8AC3E}">
        <p14:creationId xmlns:p14="http://schemas.microsoft.com/office/powerpoint/2010/main" val="318456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FC670-B25C-BE40-9127-167CCA6D3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 fontScale="90000"/>
          </a:bodyPr>
          <a:lstStyle/>
          <a:p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CS103</a:t>
            </a:r>
            <a:b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Discrete Structures</a:t>
            </a:r>
            <a:br>
              <a:rPr lang="x-none" sz="4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x-none" sz="4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x-none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Zagazig university</a:t>
            </a:r>
            <a:br>
              <a:rPr lang="x-none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x-none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computers and informatics</a:t>
            </a:r>
            <a:br>
              <a:rPr lang="x-none" sz="4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x-non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Computer Science</a:t>
            </a:r>
            <a:br>
              <a:rPr lang="x-none" sz="45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5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Abduallah Gamal</a:t>
            </a:r>
            <a:endParaRPr lang="x-none" sz="33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FBF8B89-53DF-9C90-E81D-B051554FE854}"/>
              </a:ext>
            </a:extLst>
          </p:cNvPr>
          <p:cNvSpPr txBox="1"/>
          <p:nvPr/>
        </p:nvSpPr>
        <p:spPr>
          <a:xfrm>
            <a:off x="5688281" y="5170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16453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8BEBD-6B33-DFB2-FEB6-51B157489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6BE1ED-CA4E-3CF5-BCEC-45EA2D91D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8B856BD-091E-64D1-DD98-B39B6EE64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481328"/>
            <a:ext cx="10920984" cy="501154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F007A8D5-D09D-D70D-06A0-E6ADE419D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346385"/>
            <a:ext cx="4497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9}, B = {5, 9, 1, 3},        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B41CBA3F-001F-AABD-0274-01940E540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319953"/>
            <a:ext cx="665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8966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0217-803F-8BA1-BFC3-151858D0B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51F549-B842-1A11-B6FA-7E643311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B6DA04-9708-9C24-3520-218B1AA58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481328"/>
            <a:ext cx="10920984" cy="501154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743B29F3-E64F-BC38-9688-10C33CD8F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346385"/>
            <a:ext cx="4497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9}, B = {5, 9, 1, 3},        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5DDD09AA-E67B-3EA2-D222-E56E2F2E8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164" y="2319400"/>
            <a:ext cx="665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D3D8A8EC-96C7-54A6-116D-FE091EC3D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844756"/>
            <a:ext cx="3900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3, 3, 9}, B = {5, 9, 1, 3},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</p:spTree>
    <p:extLst>
      <p:ext uri="{BB962C8B-B14F-4D97-AF65-F5344CB8AC3E}">
        <p14:creationId xmlns:p14="http://schemas.microsoft.com/office/powerpoint/2010/main" val="39089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7B44-D319-0C20-7B4D-9AC935145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6CD57-645D-08C3-5975-C15E8B1BF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D37FC62-5452-CB4C-92B0-8CB7C1A9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481328"/>
            <a:ext cx="10920984" cy="501154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F959E255-EEC8-C495-4E1D-6A15B1713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346385"/>
            <a:ext cx="4497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9}, B = {5, 9, 1, 3},        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E4F274FE-CA3E-4B2E-F281-26893EFDE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164" y="2319400"/>
            <a:ext cx="665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5E97DFC8-CE56-6D44-9845-00E6F509B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844756"/>
            <a:ext cx="3900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3, 3, 9}, B = {5, 9, 1, 3},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E7C56694-3CD8-D2ED-26A6-ACF8C68BA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164" y="2809697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37878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  <p:bldP spid="7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6D11B-9AC8-AF0E-2D0B-090F27FA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CE468-01FC-302C-6A45-9398C896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4C4BCB-80F4-E75C-8C57-00D443DC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481328"/>
            <a:ext cx="10920984" cy="501154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B9B95032-C9C0-51A9-EF9A-EA8E5FC1D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346385"/>
            <a:ext cx="4497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9}, B = {5, 9, 1, 3},        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EAE8A2C6-16F6-D821-F712-EB98206B0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164" y="2319400"/>
            <a:ext cx="665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D86CAB7E-AF0E-FFEE-0D45-1C9B6CB78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844756"/>
            <a:ext cx="3900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3, 3, 9}, B = {5, 9, 1, 3},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C6D543EA-EC0E-A7EF-ECA6-2C38E88FB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164" y="2809697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184C1CA6-80C7-292C-3E74-C2D16186E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3228695"/>
            <a:ext cx="3815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{1, 2, 3}, B = {2, 3, 4},           A </a:t>
            </a:r>
            <a:r>
              <a:rPr lang="en-US" b="1" dirty="0">
                <a:sym typeface="Symbol" panose="05050102010706020507" pitchFamily="18" charset="2"/>
              </a:rPr>
              <a:t>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?</a:t>
            </a:r>
          </a:p>
        </p:txBody>
      </p:sp>
    </p:spTree>
    <p:extLst>
      <p:ext uri="{BB962C8B-B14F-4D97-AF65-F5344CB8AC3E}">
        <p14:creationId xmlns:p14="http://schemas.microsoft.com/office/powerpoint/2010/main" val="90361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  <p:bldP spid="7" grpId="0" autoUpdateAnimBg="0"/>
      <p:bldP spid="8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114FD-DD83-7572-E0BE-6700F473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3B21E-823C-AE7C-33C1-67F4B99B9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7AEFC9-497C-F014-B142-A78A631ED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481328"/>
            <a:ext cx="10920984" cy="501154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001FBC99-65A1-896A-14A1-2BCDE7311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346385"/>
            <a:ext cx="4497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9}, B = {5, 9, 1, 3},        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26CEB6A6-4A31-BFD5-7CFA-FF68794D0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2384300"/>
            <a:ext cx="665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4D4BA651-4C88-25DD-553B-140B624A9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844756"/>
            <a:ext cx="3900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3, 3, 9}, B = {5, 9, 1, 3},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1F6E2E82-6209-5B9D-5041-EB160B368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3233757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False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E62E051C-2807-FEFF-0DA1-3A362BAD0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2869563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A538DB25-DD63-37CE-616D-ACFAC1E2F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3228695"/>
            <a:ext cx="3815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{1, 2, 3}, B = {2, 3, 4},           A </a:t>
            </a:r>
            <a:r>
              <a:rPr lang="en-US" b="1" dirty="0">
                <a:sym typeface="Symbol" panose="05050102010706020507" pitchFamily="18" charset="2"/>
              </a:rPr>
              <a:t>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?</a:t>
            </a:r>
          </a:p>
        </p:txBody>
      </p:sp>
    </p:spTree>
    <p:extLst>
      <p:ext uri="{BB962C8B-B14F-4D97-AF65-F5344CB8AC3E}">
        <p14:creationId xmlns:p14="http://schemas.microsoft.com/office/powerpoint/2010/main" val="4463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  <p:bldP spid="6" grpId="0" autoUpdateAnimBg="0"/>
      <p:bldP spid="7" grpId="0" autoUpdateAnimBg="0"/>
      <p:bldP spid="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5F286-9957-4B90-6331-53815C804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3D70E-7362-80BC-3055-7C2E9B19E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6E7429-A1F7-C6F6-E42D-68268E7B4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481328"/>
            <a:ext cx="10920984" cy="501154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A0C80BB8-0293-B1FA-029D-CB58CA893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346385"/>
            <a:ext cx="4497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9}, B = {5, 9, 1, 3},        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9B1012C9-45C1-AF61-5106-977F82FC1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2384300"/>
            <a:ext cx="665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BC5D11F8-A074-0B14-69EE-C2736B1CE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844756"/>
            <a:ext cx="3900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3, 3, 9}, B = {5, 9, 1, 3},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DC83AD85-6C59-3FB9-BA07-5AEAA9B1B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3233757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False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4B80FBD8-7E95-8616-8258-FD1AA34FA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2869563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D8AA3AC2-0324-72C8-EA9A-08FF0CD7D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3228695"/>
            <a:ext cx="3815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{1, 2, 3}, B = {2, 3, 4},           A </a:t>
            </a:r>
            <a:r>
              <a:rPr lang="en-US" b="1" dirty="0">
                <a:sym typeface="Symbol" panose="05050102010706020507" pitchFamily="18" charset="2"/>
              </a:rPr>
              <a:t>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D6052-87E4-D86B-248E-7839A37CC6A2}"/>
              </a:ext>
            </a:extLst>
          </p:cNvPr>
          <p:cNvSpPr txBox="1"/>
          <p:nvPr/>
        </p:nvSpPr>
        <p:spPr>
          <a:xfrm>
            <a:off x="1662021" y="3643913"/>
            <a:ext cx="4255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B={2, 3}, A=</a:t>
            </a:r>
            <a:r>
              <a:rPr lang="en-US" b="1" dirty="0"/>
              <a:t>{1, 2, 3, 4, 5, 6}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⊂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?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68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  <p:bldP spid="6" grpId="0" autoUpdateAnimBg="0"/>
      <p:bldP spid="7" grpId="0" autoUpdateAnimBg="0"/>
      <p:bldP spid="8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8BCC5-65A1-4AE2-2C33-6F843288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760D1-7861-D715-3ECB-5CF6D4D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22390D7-5B53-27B4-4E62-83567AFC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481328"/>
            <a:ext cx="10920984" cy="501154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78CC92D9-81E8-ABAD-E45F-47832CE6F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346385"/>
            <a:ext cx="4497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9}, B = {5, 9, 1, 3},        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E4E36824-FDCD-2FF2-0877-599045831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2384300"/>
            <a:ext cx="665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8258A415-7D75-BA60-4257-56C94E94F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844756"/>
            <a:ext cx="3900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3, 3, 9}, B = {5, 9, 1, 3},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68469361-E5B2-77FA-253A-93E385509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3233757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False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39FC266-9604-D81D-BDF7-CCEEB92FC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2869563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8C17DC44-C9F8-E281-31A0-8974BDC63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3228695"/>
            <a:ext cx="3815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{1, 2, 3}, B = {2, 3, 4},           A </a:t>
            </a:r>
            <a:r>
              <a:rPr lang="en-US" b="1" dirty="0">
                <a:sym typeface="Symbol" panose="05050102010706020507" pitchFamily="18" charset="2"/>
              </a:rPr>
              <a:t>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3CCD7-B527-7BAD-C8CD-30466CE60EFB}"/>
              </a:ext>
            </a:extLst>
          </p:cNvPr>
          <p:cNvSpPr txBox="1"/>
          <p:nvPr/>
        </p:nvSpPr>
        <p:spPr>
          <a:xfrm>
            <a:off x="1662021" y="3650282"/>
            <a:ext cx="4255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B={2, 3}, A=</a:t>
            </a:r>
            <a:r>
              <a:rPr lang="en-US" b="1" dirty="0"/>
              <a:t>{1, 2, 3, 4, 5, 6}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⊂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?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b="1" dirty="0"/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155D0B20-30C8-C1F5-3F24-D479D7D30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3667074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06114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  <p:bldP spid="6" grpId="0" autoUpdateAnimBg="0"/>
      <p:bldP spid="7" grpId="0" autoUpdateAnimBg="0"/>
      <p:bldP spid="8" grpId="0" autoUpdateAnimBg="0"/>
      <p:bldP spid="12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BB79-D05E-B682-38BB-99C43A9D1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89203-F585-16C6-926F-BEC6A3D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883663-DC57-5C39-AD96-FFF7F86C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481328"/>
            <a:ext cx="10920984" cy="501154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C4ADDD98-1FB3-3C11-5C4C-E9A653618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346385"/>
            <a:ext cx="4497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9}, B = {5, 9, 1, 3},        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CB2034F0-5665-1E23-2368-0DE8E361F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2384300"/>
            <a:ext cx="665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5756FB64-9A18-1C00-A7E8-637AD2A66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844756"/>
            <a:ext cx="3900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3, 3, 9}, B = {5, 9, 1, 3},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ADB7AF71-EBE8-D56D-202E-86B352825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3233757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False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ACE872FE-86C8-CC1E-9494-932E25250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2869563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891810B3-53A2-64F4-D2C8-C972B99DA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3228695"/>
            <a:ext cx="3815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{1, 2, 3}, B = {2, 3, 4},           A </a:t>
            </a:r>
            <a:r>
              <a:rPr lang="en-US" b="1" dirty="0">
                <a:sym typeface="Symbol" panose="05050102010706020507" pitchFamily="18" charset="2"/>
              </a:rPr>
              <a:t>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93A30-C5A8-AFC4-7550-CDA0D383246E}"/>
              </a:ext>
            </a:extLst>
          </p:cNvPr>
          <p:cNvSpPr txBox="1"/>
          <p:nvPr/>
        </p:nvSpPr>
        <p:spPr>
          <a:xfrm>
            <a:off x="1662022" y="3643913"/>
            <a:ext cx="4255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B={2, 3}, A=</a:t>
            </a:r>
            <a:r>
              <a:rPr lang="en-US" b="1" dirty="0"/>
              <a:t>{1, 2, 3, 4, 5, 6}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⊂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?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b="1" dirty="0"/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3803CB87-76B1-86E5-F3A6-C6367CCF3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4" y="3660705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5B3C5-0DDE-0D79-267F-979D97F19666}"/>
              </a:ext>
            </a:extLst>
          </p:cNvPr>
          <p:cNvSpPr txBox="1"/>
          <p:nvPr/>
        </p:nvSpPr>
        <p:spPr>
          <a:xfrm>
            <a:off x="1662022" y="4065227"/>
            <a:ext cx="4255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B={2, 3}, A=</a:t>
            </a:r>
            <a:r>
              <a:rPr lang="en-US" b="1" dirty="0"/>
              <a:t>{1, 2, 3, 4, 5, 6}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⊂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?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37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  <p:bldP spid="6" grpId="0" autoUpdateAnimBg="0"/>
      <p:bldP spid="7" grpId="0" autoUpdateAnimBg="0"/>
      <p:bldP spid="8" grpId="0" autoUpdateAnimBg="0"/>
      <p:bldP spid="12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7D40D-19AA-1816-70C5-68D34A77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C0D9B8-D108-CD37-5F65-03867F33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Proper Subset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B46DAF-BFB8-2332-0AE3-B79BDA72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" y="1481328"/>
            <a:ext cx="10920984" cy="501154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2E900EE9-3FA0-9C4A-A32E-C4FAE9DC6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346385"/>
            <a:ext cx="44972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9}, B = {5, 9, 1, 3},        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BD6727BA-21C5-7B14-AB62-66A3628A0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2384300"/>
            <a:ext cx="665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A04B54D7-45C6-169D-5C76-3F52F000D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2844756"/>
            <a:ext cx="39005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{3, 3, 3, 9}, B = {5, 9, 1, 3},   A </a:t>
            </a:r>
            <a:r>
              <a:rPr lang="en-US" b="1" dirty="0">
                <a:sym typeface="Symbol" panose="05050102010706020507" pitchFamily="18" charset="2"/>
              </a:rPr>
              <a:t>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B ?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F0C52B08-73AC-7007-141D-C7CE7D3EE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3233757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False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90E5150-2882-B05E-91EA-0E8E51737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3" y="2869563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9878245B-0C83-4C24-2870-4266B3935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22" y="3228695"/>
            <a:ext cx="3815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= {1, 2, 3}, B = {2, 3, 4},           A </a:t>
            </a:r>
            <a:r>
              <a:rPr lang="en-US" b="1" dirty="0">
                <a:sym typeface="Symbol" panose="05050102010706020507" pitchFamily="18" charset="2"/>
              </a:rPr>
              <a:t>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9DDBA-A544-8880-CDF9-A332CB35C9DB}"/>
              </a:ext>
            </a:extLst>
          </p:cNvPr>
          <p:cNvSpPr txBox="1"/>
          <p:nvPr/>
        </p:nvSpPr>
        <p:spPr>
          <a:xfrm>
            <a:off x="1662022" y="3643913"/>
            <a:ext cx="4255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B={2, 3}, A=</a:t>
            </a:r>
            <a:r>
              <a:rPr lang="en-US" b="1" dirty="0"/>
              <a:t>{1, 2, 3, 4, 5, 6}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⊂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?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b="1" dirty="0"/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696F95AE-AC73-1A86-26BA-A8CE13155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4" y="3660705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0C2D4-5D3F-F4A2-3394-D2A60D96B000}"/>
              </a:ext>
            </a:extLst>
          </p:cNvPr>
          <p:cNvSpPr txBox="1"/>
          <p:nvPr/>
        </p:nvSpPr>
        <p:spPr>
          <a:xfrm>
            <a:off x="1662022" y="4065227"/>
            <a:ext cx="4255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B={2, 3}, A=</a:t>
            </a:r>
            <a:r>
              <a:rPr lang="en-US" b="1" dirty="0"/>
              <a:t>{1, 2, 3, 4, 5, 6}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⊂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?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b="1" dirty="0"/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7552E27B-1724-A864-C247-61DDE674A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4" y="4063506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False</a:t>
            </a:r>
            <a:endParaRPr lang="en-US" b="1" dirty="0">
              <a:solidFill>
                <a:srgbClr val="66FF33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5DE7D-D15D-6AC1-AF6D-ED6DDAF632B6}"/>
              </a:ext>
            </a:extLst>
          </p:cNvPr>
          <p:cNvSpPr txBox="1"/>
          <p:nvPr/>
        </p:nvSpPr>
        <p:spPr>
          <a:xfrm>
            <a:off x="1662023" y="4526352"/>
            <a:ext cx="4255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B={2, 3}, A=</a:t>
            </a:r>
            <a:r>
              <a:rPr lang="en-US" b="1" dirty="0"/>
              <a:t>{3, 2}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>
                <a:sym typeface="Symbol" panose="05050102010706020507" pitchFamily="18" charset="2"/>
              </a:rPr>
              <a:t>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?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b="1" dirty="0"/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FC1184C6-A2F5-4A27-4EBB-9DB981A69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4" y="4551231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4D24DE-BA5C-DA06-F3D0-9C08D2267FC3}"/>
              </a:ext>
            </a:extLst>
          </p:cNvPr>
          <p:cNvSpPr txBox="1"/>
          <p:nvPr/>
        </p:nvSpPr>
        <p:spPr>
          <a:xfrm>
            <a:off x="1662022" y="4964933"/>
            <a:ext cx="5135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B=</a:t>
            </a:r>
            <a:r>
              <a:rPr lang="en-US" dirty="0"/>
              <a:t> </a:t>
            </a:r>
            <a:r>
              <a:rPr lang="en-US" b="1" dirty="0"/>
              <a:t>{1, 2, 3, 4, 5,6, 7}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A=</a:t>
            </a:r>
            <a:r>
              <a:rPr lang="en-US" b="1" dirty="0"/>
              <a:t>{1, 2, 3, 4, 5, 6}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⊃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?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b="1" dirty="0"/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69131666-88A1-1802-96C4-724F2BD1E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204" y="4952552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55097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  <p:bldP spid="6" grpId="0" autoUpdateAnimBg="0"/>
      <p:bldP spid="7" grpId="0" autoUpdateAnimBg="0"/>
      <p:bldP spid="8" grpId="0" autoUpdateAnimBg="0"/>
      <p:bldP spid="12" grpId="0" autoUpdateAnimBg="0"/>
      <p:bldP spid="14" grpId="0" autoUpdateAnimBg="0"/>
      <p:bldP spid="16" grpId="0" autoUpdateAnimBg="0"/>
      <p:bldP spid="18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Cont.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173" y="1482747"/>
            <a:ext cx="8858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5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Lectures Reference</a:t>
            </a: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744" y="1745931"/>
            <a:ext cx="4164990" cy="5112069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01323" y="1988840"/>
            <a:ext cx="7164504" cy="37444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92460" indent="-609585" algn="just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3500" dirty="0"/>
              <a:t>Discrete Mathematical Structures</a:t>
            </a:r>
          </a:p>
        </p:txBody>
      </p:sp>
    </p:spTree>
    <p:extLst>
      <p:ext uri="{BB962C8B-B14F-4D97-AF65-F5344CB8AC3E}">
        <p14:creationId xmlns:p14="http://schemas.microsoft.com/office/powerpoint/2010/main" val="18131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178FD-86AB-A7E3-0038-E5F66567D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6FB17D-C9CB-94FC-EE0B-3FC3F8F9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85" y="241029"/>
            <a:ext cx="5764295" cy="880015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True/False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92F6896-38EB-E7EF-F8FC-3A9B9BF4B9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16915" y="1293070"/>
                <a:ext cx="11087218" cy="49892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Let B={</a:t>
                </a:r>
                <a:r>
                  <a:rPr lang="en-US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,{2},{3}} which is true?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14:m>
                  <m:oMath xmlns:m="http://schemas.openxmlformats.org/officeDocument/2006/math">
                    <m:r>
                      <a:rPr lang="x-none" sz="32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x-none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{2} </a:t>
                </a:r>
                <a14:m>
                  <m:oMath xmlns:m="http://schemas.openxmlformats.org/officeDocument/2006/math">
                    <m:r>
                      <a:rPr lang="x-none" sz="32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  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x-none" sz="3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  <a:r>
                  <a:rPr lang="en-US" sz="32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   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x-none" sz="3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{2}</a:t>
                </a: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  <a:r>
                  <a:rPr lang="en-US" sz="32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 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{3} </a:t>
                </a:r>
                <a14:m>
                  <m:oMath xmlns:m="http://schemas.openxmlformats.org/officeDocument/2006/math">
                    <m:r>
                      <a:rPr lang="x-none" sz="3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 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{3}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 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 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{{3}}</a:t>
                </a:r>
                <a:r>
                  <a:rPr lang="en-US" sz="32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{{3}}</a:t>
                </a:r>
                <a:r>
                  <a:rPr lang="en-US" sz="32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 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  <a:p>
                <a:endParaRPr lang="x-none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x-none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92F6896-38EB-E7EF-F8FC-3A9B9BF4B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16915" y="1293070"/>
                <a:ext cx="11087218" cy="4989200"/>
              </a:xfrm>
              <a:blipFill>
                <a:blip r:embed="rId3"/>
                <a:stretch>
                  <a:fillRect l="-1264" t="-1587" b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F291DD-0D09-0ECF-4480-89CDC4FEA8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832756" y="241029"/>
                <a:ext cx="3910519" cy="2457860"/>
              </a:xfr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{a, b}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{a, b, c}.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rue</a:t>
                </a:r>
              </a:p>
              <a:p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{c, d}</a:t>
                </a:r>
                <a:r>
                  <a:rPr lang="en-US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{c, d}.   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rue</a:t>
                </a:r>
              </a:p>
              <a:p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{a}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{{a}}       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alse</a:t>
                </a:r>
              </a:p>
              <a:p>
                <a14:m>
                  <m:oMath xmlns:m="http://schemas.openxmlformats.org/officeDocument/2006/math">
                    <m:r>
                      <a:rPr lang="x-none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{x, y, z}    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rue</a:t>
                </a:r>
              </a:p>
              <a:p>
                <a:endParaRPr lang="x-none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x-none" sz="32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F291DD-0D09-0ECF-4480-89CDC4FEA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832756" y="241029"/>
                <a:ext cx="3910519" cy="2457860"/>
              </a:xfrm>
              <a:blipFill>
                <a:blip r:embed="rId4"/>
                <a:stretch>
                  <a:fillRect l="-2808" t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84673D-E607-753F-C34D-37C1D5B5320D}"/>
                  </a:ext>
                </a:extLst>
              </p:cNvPr>
              <p:cNvSpPr txBox="1"/>
              <p:nvPr/>
            </p:nvSpPr>
            <p:spPr>
              <a:xfrm>
                <a:off x="6796400" y="2175669"/>
                <a:ext cx="40357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x-none" sz="2800" dirty="0"/>
                  <a:t>Z</a:t>
                </a:r>
                <a:r>
                  <a:rPr lang="x-none" sz="2800" baseline="30000" dirty="0"/>
                  <a:t>+</a:t>
                </a:r>
                <a:r>
                  <a:rPr lang="x-none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sz="2800" dirty="0"/>
                  <a:t> Z.   </a:t>
                </a:r>
                <a:r>
                  <a:rPr lang="x-none" sz="2800" dirty="0">
                    <a:solidFill>
                      <a:srgbClr val="C00000"/>
                    </a:solidFill>
                  </a:rPr>
                  <a:t>true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84673D-E607-753F-C34D-37C1D5B53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00" y="2175669"/>
                <a:ext cx="4035775" cy="523220"/>
              </a:xfrm>
              <a:prstGeom prst="rect">
                <a:avLst/>
              </a:prstGeom>
              <a:blipFill>
                <a:blip r:embed="rId5"/>
                <a:stretch>
                  <a:fillRect l="-2719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989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85" y="241029"/>
            <a:ext cx="5764295" cy="880015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True/False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16915" y="1293070"/>
                <a:ext cx="11087218" cy="49892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Let B={</a:t>
                </a:r>
                <a:r>
                  <a:rPr lang="en-US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,{2},{3}} which is true?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14:m>
                  <m:oMath xmlns:m="http://schemas.openxmlformats.org/officeDocument/2006/math">
                    <m:r>
                      <a:rPr lang="x-none" sz="32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       </a:t>
                </a:r>
                <a:r>
                  <a:rPr lang="en-US" sz="3200" b="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False</a:t>
                </a:r>
                <a:endParaRPr lang="x-none" sz="3200" b="1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{2} </a:t>
                </a:r>
                <a14:m>
                  <m:oMath xmlns:m="http://schemas.openxmlformats.org/officeDocument/2006/math">
                    <m:r>
                      <a:rPr lang="x-none" sz="32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  </a:t>
                </a:r>
                <a:r>
                  <a:rPr lang="en-US" sz="3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sz="3200" b="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rue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x-none" sz="3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  <a:r>
                  <a:rPr lang="en-US" sz="32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</a:t>
                </a:r>
                <a:r>
                  <a:rPr lang="en-US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US" sz="3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False</a:t>
                </a:r>
                <a:r>
                  <a:rPr lang="x-none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x-none" sz="3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{2}</a:t>
                </a: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  <a:r>
                  <a:rPr lang="en-US" sz="32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 </a:t>
                </a:r>
                <a:r>
                  <a:rPr lang="x-none" sz="3200" b="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True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{3} </a:t>
                </a:r>
                <a14:m>
                  <m:oMath xmlns:m="http://schemas.openxmlformats.org/officeDocument/2006/math">
                    <m:r>
                      <a:rPr lang="x-none" sz="3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 </a:t>
                </a:r>
                <a:r>
                  <a:rPr lang="en-US" sz="3200" b="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sz="3200" b="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rue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{3}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 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</a:t>
                </a:r>
                <a:r>
                  <a:rPr lang="en-US" sz="3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sz="3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rue   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{{3}}</a:t>
                </a:r>
                <a:r>
                  <a:rPr lang="en-US" sz="32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</a:t>
                </a:r>
                <a:r>
                  <a:rPr lang="en-US" sz="3200" b="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sz="3200" b="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rue.   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{{3}}</a:t>
                </a:r>
                <a:r>
                  <a:rPr lang="en-US" sz="32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 </m:t>
                    </m:r>
                  </m:oMath>
                </a14:m>
                <a:r>
                  <a:rPr lang="x-none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</a:t>
                </a:r>
                <a:r>
                  <a:rPr lang="en-US" sz="32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sz="32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rue.</a:t>
                </a:r>
              </a:p>
              <a:p>
                <a:endParaRPr lang="x-none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x-none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16915" y="1293070"/>
                <a:ext cx="11087218" cy="4989200"/>
              </a:xfrm>
              <a:blipFill>
                <a:blip r:embed="rId3"/>
                <a:stretch>
                  <a:fillRect l="-1264" t="-1587" b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86B200-71F6-C4D5-0D60-1F680FF3DC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832756" y="241029"/>
                <a:ext cx="3910519" cy="2457860"/>
              </a:xfr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{a, b}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{a, b, c}.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rue</a:t>
                </a:r>
              </a:p>
              <a:p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{c, d}</a:t>
                </a:r>
                <a:r>
                  <a:rPr lang="en-US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{c, d}.   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rue</a:t>
                </a:r>
              </a:p>
              <a:p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{a}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{{a}}       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alse</a:t>
                </a:r>
              </a:p>
              <a:p>
                <a14:m>
                  <m:oMath xmlns:m="http://schemas.openxmlformats.org/officeDocument/2006/math">
                    <m:r>
                      <a:rPr lang="x-none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{x, y, z}    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rue</a:t>
                </a:r>
              </a:p>
              <a:p>
                <a:endParaRPr lang="x-none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x-none" sz="3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86B200-71F6-C4D5-0D60-1F680FF3D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832756" y="241029"/>
                <a:ext cx="3910519" cy="2457860"/>
              </a:xfrm>
              <a:blipFill>
                <a:blip r:embed="rId4"/>
                <a:stretch>
                  <a:fillRect l="-2922" t="-4124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860277-8F23-CCE3-4157-78F3FA4BF03A}"/>
                  </a:ext>
                </a:extLst>
              </p:cNvPr>
              <p:cNvSpPr txBox="1"/>
              <p:nvPr/>
            </p:nvSpPr>
            <p:spPr>
              <a:xfrm>
                <a:off x="6796400" y="2175669"/>
                <a:ext cx="40357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x-none" sz="2800" dirty="0"/>
                  <a:t>Z</a:t>
                </a:r>
                <a:r>
                  <a:rPr lang="x-none" sz="2800" baseline="30000" dirty="0"/>
                  <a:t>+</a:t>
                </a:r>
                <a:r>
                  <a:rPr lang="x-none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sz="2800" dirty="0"/>
                  <a:t> Z.   </a:t>
                </a:r>
                <a:r>
                  <a:rPr lang="x-none" sz="2800" dirty="0">
                    <a:solidFill>
                      <a:srgbClr val="C00000"/>
                    </a:solidFill>
                  </a:rPr>
                  <a:t>true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860277-8F23-CCE3-4157-78F3FA4B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00" y="2175669"/>
                <a:ext cx="4035775" cy="523220"/>
              </a:xfrm>
              <a:prstGeom prst="rect">
                <a:avLst/>
              </a:prstGeom>
              <a:blipFill>
                <a:blip r:embed="rId5"/>
                <a:stretch>
                  <a:fillRect l="-2830" t="-11905" b="-30952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61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2D2889-CC95-F849-86B1-655B3F52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065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x-none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set (U) 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is a set that contains all the elements of interest. </a:t>
            </a:r>
          </a:p>
          <a:p>
            <a:pPr algn="just">
              <a:buFont typeface="Wingdings" pitchFamily="2" charset="2"/>
              <a:buChar char="q"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x-none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xample</a:t>
            </a:r>
            <a:r>
              <a:rPr lang="x-none" dirty="0">
                <a:latin typeface="Arial" panose="020B0604020202020204" pitchFamily="34" charset="0"/>
                <a:cs typeface="Arial" panose="020B0604020202020204" pitchFamily="34" charset="0"/>
              </a:rPr>
              <a:t>: if we are dealing with integer sets, the universal set is the set of all integers.</a:t>
            </a:r>
          </a:p>
          <a:p>
            <a:pPr>
              <a:buFont typeface="Wingdings" pitchFamily="2" charset="2"/>
              <a:buChar char="q"/>
            </a:pP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A816F2-FE4D-0042-9339-B7D795F53471}"/>
              </a:ext>
            </a:extLst>
          </p:cNvPr>
          <p:cNvSpPr/>
          <p:nvPr/>
        </p:nvSpPr>
        <p:spPr>
          <a:xfrm>
            <a:off x="5632704" y="3886200"/>
            <a:ext cx="3785616" cy="20025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sz="3600" b="1" dirty="0"/>
              <a:t>                 U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908BFB-E241-0C48-8E72-17B616E966D1}"/>
              </a:ext>
            </a:extLst>
          </p:cNvPr>
          <p:cNvSpPr/>
          <p:nvPr/>
        </p:nvSpPr>
        <p:spPr>
          <a:xfrm>
            <a:off x="6096000" y="4092734"/>
            <a:ext cx="1292352" cy="1225296"/>
          </a:xfrm>
          <a:prstGeom prst="ellipse">
            <a:avLst/>
          </a:prstGeom>
          <a:ln w="38100">
            <a:solidFill>
              <a:srgbClr val="043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sz="3200" b="1" dirty="0"/>
              <a:t>A</a:t>
            </a:r>
            <a:endParaRPr lang="x-none" b="1" dirty="0"/>
          </a:p>
        </p:txBody>
      </p:sp>
    </p:spTree>
    <p:extLst>
      <p:ext uri="{BB962C8B-B14F-4D97-AF65-F5344CB8AC3E}">
        <p14:creationId xmlns:p14="http://schemas.microsoft.com/office/powerpoint/2010/main" val="3845026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8618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Power </a:t>
                </a: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is a set consisting of all subsets of a given set A and is denoted by P(A). </a:t>
                </a:r>
                <a:endParaRPr lang="x-none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</a:t>
                </a:r>
                <a:r>
                  <a:rPr lang="x-none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xample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: let A={1, 2, 3} </a:t>
                </a:r>
                <a:r>
                  <a:rPr lang="x-non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then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P(A)=P({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, 2, 3})={{}, {1}, {2}, {3}, {1,2}, {1,3}, {2,3}, {1,2,3}}</a:t>
                </a:r>
              </a:p>
              <a:p>
                <a:pPr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The set of n elements has a power set of 2</a:t>
                </a:r>
                <a:r>
                  <a:rPr lang="x-none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elements.</a:t>
                </a:r>
              </a:p>
              <a:p>
                <a:pPr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|P(A)|=2</a:t>
                </a:r>
                <a:r>
                  <a:rPr lang="x-none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=8. </a:t>
                </a:r>
              </a:p>
              <a:p>
                <a:pPr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P(</a:t>
                </a:r>
                <a14:m>
                  <m:oMath xmlns:m="http://schemas.openxmlformats.org/officeDocument/2006/math">
                    <m:r>
                      <a:rPr lang="x-none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)={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x-none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{}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}. or P({})={</a:t>
                </a:r>
                <a14:m>
                  <m:oMath xmlns:m="http://schemas.openxmlformats.org/officeDocument/2006/math">
                    <m:r>
                      <a:rPr lang="x-none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</a:p>
              <a:p>
                <a:pPr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P({</a:t>
                </a:r>
                <a14:m>
                  <m:oMath xmlns:m="http://schemas.openxmlformats.org/officeDocument/2006/math">
                    <m:r>
                      <a:rPr lang="x-none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})={</a:t>
                </a:r>
                <a14:m>
                  <m:oMath xmlns:m="http://schemas.openxmlformats.org/officeDocument/2006/math">
                    <m:r>
                      <a:rPr lang="x-none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,{</a:t>
                </a:r>
                <a14:m>
                  <m:oMath xmlns:m="http://schemas.openxmlformats.org/officeDocument/2006/math">
                    <m:r>
                      <a:rPr lang="x-none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}}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324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8618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Determine if the following sets are power sets of some unknown set.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ar-S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r>
                      <a:rPr lang="x-none" sz="32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}.  2</a:t>
                </a:r>
                <a:r>
                  <a:rPr lang="en-US" sz="3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=1. p(</a:t>
                </a:r>
                <a14:m>
                  <m:oMath xmlns:m="http://schemas.openxmlformats.org/officeDocument/2006/math">
                    <m:r>
                      <a:rPr lang="x-none" sz="3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)={</a:t>
                </a:r>
                <a14:m>
                  <m:oMath xmlns:m="http://schemas.openxmlformats.org/officeDocument/2006/math">
                    <m:r>
                      <a:rPr lang="x-none" sz="3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</a:p>
              <a:p>
                <a:pPr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r>
                      <a:rPr lang="x-none" sz="32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,{a},{</a:t>
                </a:r>
                <a14:m>
                  <m:oMath xmlns:m="http://schemas.openxmlformats.org/officeDocument/2006/math">
                    <m:r>
                      <a:rPr lang="x-none" sz="3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,a}}.  3=2</a:t>
                </a:r>
                <a:r>
                  <a:rPr lang="x-none" sz="3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.   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an’t find n then not power set </a:t>
                </a:r>
              </a:p>
              <a:p>
                <a:pPr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r>
                      <a:rPr lang="x-none" sz="32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,{a},{</a:t>
                </a:r>
                <a14:m>
                  <m:oMath xmlns:m="http://schemas.openxmlformats.org/officeDocument/2006/math">
                    <m:r>
                      <a:rPr lang="x-none" sz="3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,a},{</a:t>
                </a:r>
                <a14:m>
                  <m:oMath xmlns:m="http://schemas.openxmlformats.org/officeDocument/2006/math">
                    <m:r>
                      <a:rPr lang="x-none" sz="3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}}. 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s power set of set {</a:t>
                </a:r>
                <a14:m>
                  <m:oMath xmlns:m="http://schemas.openxmlformats.org/officeDocument/2006/math">
                    <m:r>
                      <a:rPr lang="x-none" sz="3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</a:p>
              <a:p>
                <a:pPr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r>
                      <a:rPr lang="x-none" sz="32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,{a}}     2=2</a:t>
                </a:r>
                <a:r>
                  <a:rPr lang="x-none" sz="32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.   P({a})={</a:t>
                </a:r>
                <a14:m>
                  <m:oMath xmlns:m="http://schemas.openxmlformats.org/officeDocument/2006/math">
                    <m:r>
                      <a:rPr lang="x-none" sz="3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𝛷</m:t>
                    </m:r>
                  </m:oMath>
                </a14:m>
                <a:r>
                  <a:rPr lang="x-none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,{a}}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692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2D19-AEFE-DC2B-DFA4-F099F281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864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x-none" sz="3600" b="1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9E1C9-CAB6-AE13-C06A-410CE530C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23"/>
          <a:stretch/>
        </p:blipFill>
        <p:spPr>
          <a:xfrm>
            <a:off x="716884" y="1382410"/>
            <a:ext cx="9227216" cy="2171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F675E9-E2F6-2280-E17A-D253399FB89C}"/>
              </a:ext>
            </a:extLst>
          </p:cNvPr>
          <p:cNvSpPr txBox="1"/>
          <p:nvPr/>
        </p:nvSpPr>
        <p:spPr>
          <a:xfrm>
            <a:off x="1498600" y="3664935"/>
            <a:ext cx="4191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latinLnBrk="0" hangingPunct="1"/>
            <a:r>
              <a:rPr lang="en-US" sz="2800" b="1" dirty="0">
                <a:solidFill>
                  <a:srgbClr val="C00000"/>
                </a:solidFill>
              </a:rPr>
              <a:t>Answer:</a:t>
            </a:r>
          </a:p>
          <a:p>
            <a:pPr marL="342900" indent="-342900" defTabSz="914400" eaLnBrk="1" latinLnBrk="0" hangingPunct="1">
              <a:buAutoNum type="alphaLcPeriod"/>
            </a:pPr>
            <a:r>
              <a:rPr lang="en-US" sz="2400" dirty="0"/>
              <a:t>true</a:t>
            </a:r>
          </a:p>
          <a:p>
            <a:pPr marL="342900" indent="-342900" defTabSz="914400" eaLnBrk="1" latinLnBrk="0" hangingPunct="1">
              <a:buAutoNum type="alphaLcPeriod"/>
            </a:pPr>
            <a:r>
              <a:rPr lang="en-US" sz="2400" dirty="0"/>
              <a:t>False</a:t>
            </a:r>
          </a:p>
          <a:p>
            <a:pPr marL="342900" indent="-342900" defTabSz="914400" eaLnBrk="1" latinLnBrk="0" hangingPunct="1">
              <a:buAutoNum type="alphaLcPeriod"/>
            </a:pPr>
            <a:r>
              <a:rPr lang="en-US" sz="2400" dirty="0"/>
              <a:t>false</a:t>
            </a:r>
          </a:p>
          <a:p>
            <a:pPr marL="342900" indent="-342900" defTabSz="914400" eaLnBrk="1" latinLnBrk="0" hangingPunct="1">
              <a:buAutoNum type="alphaLcPeriod"/>
            </a:pPr>
            <a:r>
              <a:rPr lang="en-US" sz="2400" dirty="0"/>
              <a:t>False</a:t>
            </a:r>
          </a:p>
          <a:p>
            <a:pPr marL="342900" indent="-342900" defTabSz="914400" eaLnBrk="1" latinLnBrk="0" hangingPunct="1">
              <a:buAutoNum type="alphaLcPeriod"/>
            </a:pPr>
            <a:r>
              <a:rPr lang="en-US" sz="2400" dirty="0"/>
              <a:t>True</a:t>
            </a:r>
          </a:p>
          <a:p>
            <a:pPr marL="342900" indent="-342900" defTabSz="914400" eaLnBrk="1" latinLnBrk="0" hangingPunct="1">
              <a:buAutoNum type="alphaLcPeriod"/>
            </a:pPr>
            <a:r>
              <a:rPr lang="en-US" sz="2400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524351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2D19-AEFE-DC2B-DFA4-F099F281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864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The ordered 𝒏-tuple</a:t>
            </a:r>
            <a:endParaRPr lang="x-non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53271"/>
            <a:ext cx="99671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6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2D19-AEFE-DC2B-DFA4-F099F281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864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Cartesian Products</a:t>
            </a:r>
            <a:endParaRPr lang="x-non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015"/>
            <a:ext cx="9838386" cy="312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9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2D19-AEFE-DC2B-DFA4-F099F281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864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Cartesian Products - Example</a:t>
            </a:r>
            <a:endParaRPr lang="x-non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4871"/>
            <a:ext cx="9310352" cy="2706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41" y="4956937"/>
            <a:ext cx="17716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3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2D19-AEFE-DC2B-DFA4-F099F281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864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The Cartesian product of more than two sets.</a:t>
            </a:r>
            <a:endParaRPr lang="x-non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38199" y="1566660"/>
            <a:ext cx="9889901" cy="4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Lectures Reference</a:t>
            </a: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40" y="1745931"/>
            <a:ext cx="4057197" cy="5112069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01323" y="1988840"/>
            <a:ext cx="7164504" cy="37444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92460" indent="-609585" algn="just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3500" dirty="0"/>
              <a:t>Discrete Mathematics and its Applications</a:t>
            </a:r>
          </a:p>
        </p:txBody>
      </p:sp>
    </p:spTree>
    <p:extLst>
      <p:ext uri="{BB962C8B-B14F-4D97-AF65-F5344CB8AC3E}">
        <p14:creationId xmlns:p14="http://schemas.microsoft.com/office/powerpoint/2010/main" val="33625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2D19-AEFE-DC2B-DFA4-F099F281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864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x-non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59899"/>
            <a:ext cx="10515600" cy="33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38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351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on sets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5359" y="1449238"/>
                <a:ext cx="11206346" cy="495156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Union 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(A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ar-SA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The union of two sets A and B is a third set containing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all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the elements of A or B and denoted by 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Example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Let A ={1, 2, 3} and B={2, 3, 5} </a:t>
                </a:r>
                <a:r>
                  <a:rPr lang="en-US" b="1" u="sng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B={1, 2, 3, 5}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=B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(B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C)=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(A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C.               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A=A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x-none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B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endParaRPr lang="ar-SA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B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x-none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B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If 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B and C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 then (A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C)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(B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D)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5359" y="1449238"/>
                <a:ext cx="11206346" cy="4951563"/>
              </a:xfrm>
              <a:blipFill>
                <a:blip r:embed="rId2"/>
                <a:stretch>
                  <a:fillRect l="-906" t="-2813" r="-793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A58EEC2-1721-8101-3F59-1B0257941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229" t="6793" r="3542"/>
          <a:stretch/>
        </p:blipFill>
        <p:spPr>
          <a:xfrm>
            <a:off x="6021239" y="3554082"/>
            <a:ext cx="5727940" cy="21899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921" y="1357230"/>
            <a:ext cx="38385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7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7849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on sets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8249"/>
                <a:ext cx="10515600" cy="497695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Intersection (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x-none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spcBef>
                    <a:spcPts val="400"/>
                  </a:spcBef>
                  <a:buNone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intersection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of two sets A and B is a third set containing the common</a:t>
                </a:r>
                <a:r>
                  <a:rPr lang="ar-SA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elements of A and B</a:t>
                </a:r>
                <a:r>
                  <a:rPr lang="ar-SA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or elements that belong to both A and B</a:t>
                </a:r>
              </a:p>
              <a:p>
                <a:pPr>
                  <a:spcBef>
                    <a:spcPts val="4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If A={1,2,3,4,5} and B={3, 5, 7} </a:t>
                </a:r>
                <a:r>
                  <a:rPr lang="en-US" b="1" u="sng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B={3,5}.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8249"/>
                <a:ext cx="10515600" cy="4976951"/>
              </a:xfrm>
              <a:blipFill>
                <a:blip r:embed="rId2"/>
                <a:stretch>
                  <a:fillRect l="-1206" t="-2036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A519294-E6BB-1446-9677-0F5A05D00DC4}"/>
              </a:ext>
            </a:extLst>
          </p:cNvPr>
          <p:cNvSpPr/>
          <p:nvPr/>
        </p:nvSpPr>
        <p:spPr>
          <a:xfrm>
            <a:off x="2414083" y="4687370"/>
            <a:ext cx="1336430" cy="13248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x-non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F475CF-7FF3-A944-8B7E-B329AE79CCDC}"/>
              </a:ext>
            </a:extLst>
          </p:cNvPr>
          <p:cNvSpPr/>
          <p:nvPr/>
        </p:nvSpPr>
        <p:spPr>
          <a:xfrm>
            <a:off x="3125328" y="4766883"/>
            <a:ext cx="1336431" cy="12606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3B21E-0DDD-8941-B0BD-E8671B3C8A2A}"/>
              </a:ext>
            </a:extLst>
          </p:cNvPr>
          <p:cNvSpPr txBox="1"/>
          <p:nvPr/>
        </p:nvSpPr>
        <p:spPr>
          <a:xfrm>
            <a:off x="2706837" y="4766883"/>
            <a:ext cx="45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/>
              <a:t>1       </a:t>
            </a:r>
          </a:p>
          <a:p>
            <a:r>
              <a:rPr lang="x-none" sz="2400" dirty="0"/>
              <a:t>2      4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B2337-9945-CE40-9915-9651D94E3FD0}"/>
              </a:ext>
            </a:extLst>
          </p:cNvPr>
          <p:cNvSpPr txBox="1"/>
          <p:nvPr/>
        </p:nvSpPr>
        <p:spPr>
          <a:xfrm>
            <a:off x="3311482" y="4998466"/>
            <a:ext cx="340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dirty="0"/>
              <a:t>3</a:t>
            </a:r>
          </a:p>
          <a:p>
            <a:r>
              <a:rPr lang="x-none" sz="2400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92F5D-0154-8944-BFC3-61DBE583F5F5}"/>
              </a:ext>
            </a:extLst>
          </p:cNvPr>
          <p:cNvSpPr txBox="1"/>
          <p:nvPr/>
        </p:nvSpPr>
        <p:spPr>
          <a:xfrm>
            <a:off x="3839367" y="508819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/>
              <a:t>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66D87-38DB-2619-3791-B859A6AC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2" t="6042" r="3909"/>
          <a:stretch/>
        </p:blipFill>
        <p:spPr>
          <a:xfrm>
            <a:off x="5444890" y="4254515"/>
            <a:ext cx="4391129" cy="2285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360" y="1518249"/>
            <a:ext cx="36195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0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on sets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90217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that: </a:t>
                </a:r>
                <a:endParaRPr lang="x-none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B=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B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A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(B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C)=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(A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A=</a:t>
                </a:r>
                <a:r>
                  <a:rPr 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x-none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B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en-US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x-none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B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If 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B and 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 then (A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C)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(B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D)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  <a:r>
                  <a:rPr lang="x-none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90217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37C6934-5A4B-0DED-34D2-F4C598C3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053" y="2546350"/>
            <a:ext cx="3801993" cy="240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90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332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Disjoint sets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3744"/>
                <a:ext cx="10515600" cy="5279311"/>
              </a:xfrm>
            </p:spPr>
            <p:txBody>
              <a:bodyPr>
                <a:normAutofit/>
              </a:bodyPr>
              <a:lstStyle/>
              <a:p>
                <a:pPr algn="just"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A={1, 2, 3} and B={5, 6, 7, 8} then 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B=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i.e. A and B are disjoint sets.</a:t>
                </a:r>
              </a:p>
              <a:p>
                <a:pPr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spcBef>
                    <a:spcPts val="1600"/>
                  </a:spcBef>
                  <a:spcAft>
                    <a:spcPts val="1200"/>
                  </a:spcAft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4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en-US" b="0" i="0" u="none" strike="noStrik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The two sets are </a:t>
                </a:r>
                <a:r>
                  <a:rPr lang="en-US" b="0" i="0" u="none" strike="noStrike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disjoint</a:t>
                </a:r>
                <a:r>
                  <a:rPr lang="en-US" b="0" i="0" u="none" strike="noStrik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if they have </a:t>
                </a:r>
                <a:r>
                  <a:rPr lang="en-US" b="0" i="0" u="none" strike="noStrike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not any common </a:t>
                </a:r>
                <a:r>
                  <a:rPr lang="en-US" b="0" i="0" u="none" strike="noStrik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elements.</a:t>
                </a:r>
              </a:p>
              <a:p>
                <a:pPr algn="just"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A={1, 2, 3} and B={5, 6, 7, 8} then 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B=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i.e. A and B are disjoint sets.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3744"/>
                <a:ext cx="10515600" cy="5279311"/>
              </a:xfrm>
              <a:blipFill>
                <a:blip r:embed="rId2"/>
                <a:stretch>
                  <a:fillRect l="-1086" t="-1918" r="-1086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F1C0C234-5540-714D-8717-1F8F3E321DF2}"/>
              </a:ext>
            </a:extLst>
          </p:cNvPr>
          <p:cNvSpPr/>
          <p:nvPr/>
        </p:nvSpPr>
        <p:spPr>
          <a:xfrm>
            <a:off x="2019093" y="2361034"/>
            <a:ext cx="2011680" cy="155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 algn="ctr">
              <a:buAutoNum type="arabicPeriod"/>
            </a:pPr>
            <a:r>
              <a:rPr lang="x-none" sz="2800" b="1" dirty="0"/>
              <a:t>                         2.  </a:t>
            </a:r>
          </a:p>
          <a:p>
            <a:pPr algn="ctr"/>
            <a:r>
              <a:rPr lang="x-none" sz="2800" b="1" dirty="0"/>
              <a:t>6.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E56D74-184D-8945-B155-8D9173D13187}"/>
              </a:ext>
            </a:extLst>
          </p:cNvPr>
          <p:cNvSpPr/>
          <p:nvPr/>
        </p:nvSpPr>
        <p:spPr>
          <a:xfrm>
            <a:off x="5357913" y="2322215"/>
            <a:ext cx="2011681" cy="155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 startAt="7"/>
            </a:pPr>
            <a:r>
              <a:rPr lang="x-none" sz="2400" b="1" dirty="0"/>
              <a:t>4.</a:t>
            </a:r>
          </a:p>
          <a:p>
            <a:pPr marL="342900" indent="-342900" algn="ctr">
              <a:buAutoNum type="arabicPeriod" startAt="7"/>
            </a:pPr>
            <a:endParaRPr lang="x-none" sz="2400" b="1" dirty="0"/>
          </a:p>
          <a:p>
            <a:pPr marL="342900" indent="-342900" algn="ctr">
              <a:buAutoNum type="arabicPeriod" startAt="7"/>
            </a:pPr>
            <a:r>
              <a:rPr lang="x-none" sz="2400" b="1" dirty="0"/>
              <a:t>        9.             12.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B1CE5-13C1-FE45-BB36-2D3A9B8B4461}"/>
              </a:ext>
            </a:extLst>
          </p:cNvPr>
          <p:cNvSpPr txBox="1"/>
          <p:nvPr/>
        </p:nvSpPr>
        <p:spPr>
          <a:xfrm>
            <a:off x="1260612" y="2591826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5D991-EBC5-3B46-86A1-72D5A4724205}"/>
              </a:ext>
            </a:extLst>
          </p:cNvPr>
          <p:cNvSpPr txBox="1"/>
          <p:nvPr/>
        </p:nvSpPr>
        <p:spPr>
          <a:xfrm>
            <a:off x="4923279" y="2299438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2CA7E-6A29-3A61-1B72-E7314A72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004" y="1945949"/>
            <a:ext cx="3949700" cy="19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35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8012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on sets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2D2889-CC95-F849-86B1-655B3F520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860" y="1877676"/>
            <a:ext cx="6617677" cy="4685537"/>
          </a:xfrm>
        </p:spPr>
        <p:txBody>
          <a:bodyPr>
            <a:noAutofit/>
          </a:bodyPr>
          <a:lstStyle/>
          <a:p>
            <a:pPr algn="just">
              <a:spcBef>
                <a:spcPts val="16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x-none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(A-B) of A and B is a third set containing all of the elements of A which doesn’t exist in B.</a:t>
            </a:r>
          </a:p>
          <a:p>
            <a:pPr algn="just">
              <a:spcBef>
                <a:spcPts val="16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x-none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xample</a:t>
            </a: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Let A ={1, 3, 4, 5, 6} </a:t>
            </a:r>
          </a:p>
          <a:p>
            <a:pPr marL="0" indent="0" algn="just">
              <a:spcBef>
                <a:spcPts val="400"/>
              </a:spcBef>
              <a:spcAft>
                <a:spcPts val="1200"/>
              </a:spcAft>
              <a:buNone/>
            </a:pP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B={3, 4, 7} then </a:t>
            </a:r>
          </a:p>
          <a:p>
            <a:pPr marL="0" indent="0" algn="just">
              <a:spcBef>
                <a:spcPts val="400"/>
              </a:spcBef>
              <a:buNone/>
            </a:pP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A-B={1, 5, 6}</a:t>
            </a:r>
          </a:p>
          <a:p>
            <a:pPr marL="0" indent="0" algn="just">
              <a:spcBef>
                <a:spcPts val="400"/>
              </a:spcBef>
              <a:spcAft>
                <a:spcPts val="600"/>
              </a:spcAft>
              <a:buNone/>
            </a:pP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B-A={7} </a:t>
            </a:r>
          </a:p>
          <a:p>
            <a:pPr marL="0" indent="0" algn="just">
              <a:spcBef>
                <a:spcPts val="400"/>
              </a:spcBef>
              <a:spcAft>
                <a:spcPts val="600"/>
              </a:spcAft>
              <a:buNone/>
            </a:pPr>
            <a:endParaRPr lang="x-none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AB3968-25CC-7A9C-C8A5-5899632A1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77" y="2221583"/>
            <a:ext cx="4189468" cy="2095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CD70C-29FB-D819-9DE6-C203F2523280}"/>
              </a:ext>
            </a:extLst>
          </p:cNvPr>
          <p:cNvSpPr txBox="1"/>
          <p:nvPr/>
        </p:nvSpPr>
        <p:spPr>
          <a:xfrm>
            <a:off x="7630400" y="2327282"/>
            <a:ext cx="766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rgbClr val="C00000"/>
                </a:solidFill>
              </a:rPr>
              <a:t>A-B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868B98-A0AE-4B0C-9E3D-D44B962A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00" y="4366127"/>
            <a:ext cx="3846635" cy="2197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B3B8D4-AC1A-211E-E97C-482D51318445}"/>
              </a:ext>
            </a:extLst>
          </p:cNvPr>
          <p:cNvSpPr txBox="1"/>
          <p:nvPr/>
        </p:nvSpPr>
        <p:spPr>
          <a:xfrm>
            <a:off x="7755008" y="4512831"/>
            <a:ext cx="76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200" dirty="0">
                <a:solidFill>
                  <a:srgbClr val="C00000"/>
                </a:solidFill>
              </a:rPr>
              <a:t>B-A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125" y="1696404"/>
            <a:ext cx="3846635" cy="41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1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8012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on sets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07337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spcBef>
                    <a:spcPts val="400"/>
                  </a:spcBef>
                  <a:spcAft>
                    <a:spcPts val="600"/>
                  </a:spcAft>
                  <a:buNone/>
                </a:pPr>
                <a:r>
                  <a:rPr lang="x-none" b="1" u="sng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that: </a:t>
                </a:r>
              </a:p>
              <a:p>
                <a:pPr marL="0" indent="0" algn="just">
                  <a:spcBef>
                    <a:spcPts val="400"/>
                  </a:spcBef>
                  <a:spcAft>
                    <a:spcPts val="600"/>
                  </a:spcAft>
                  <a:buNone/>
                </a:pPr>
                <a:endParaRPr lang="x-none" b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40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itchFamily="2" charset="2"/>
                  <a:buChar char="ü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A-B </a:t>
                </a:r>
                <a14:m>
                  <m:oMath xmlns:m="http://schemas.openxmlformats.org/officeDocument/2006/math">
                    <m:r>
                      <a:rPr lang="x-none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B-A</a:t>
                </a:r>
              </a:p>
              <a:p>
                <a:pPr algn="just">
                  <a:spcBef>
                    <a:spcPts val="40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itchFamily="2" charset="2"/>
                  <a:buChar char="ü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A-B </a:t>
                </a:r>
                <a14:m>
                  <m:oMath xmlns:m="http://schemas.openxmlformats.org/officeDocument/2006/math">
                    <m:r>
                      <a:rPr lang="x-none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</a:p>
              <a:p>
                <a:pPr algn="just">
                  <a:spcBef>
                    <a:spcPts val="40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itchFamily="2" charset="2"/>
                  <a:buChar char="ü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A-(BUC)=(A-B)</a:t>
                </a:r>
                <a:r>
                  <a:rPr lang="x-none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(A-C)</a:t>
                </a:r>
              </a:p>
              <a:p>
                <a:pPr algn="just">
                  <a:spcBef>
                    <a:spcPts val="40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itchFamily="2" charset="2"/>
                  <a:buChar char="ü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A-(B</a:t>
                </a:r>
                <a:r>
                  <a:rPr lang="x-none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C)=(A-B)U(A-C)</a:t>
                </a:r>
              </a:p>
              <a:p>
                <a:pPr algn="just">
                  <a:spcBef>
                    <a:spcPts val="40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itchFamily="2" charset="2"/>
                  <a:buChar char="ü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⊂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 iff A-B=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endParaRPr lang="x-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spcBef>
                    <a:spcPts val="400"/>
                  </a:spcBef>
                  <a:spcAft>
                    <a:spcPts val="600"/>
                  </a:spcAft>
                  <a:buNone/>
                </a:pPr>
                <a:endParaRPr lang="x-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spcBef>
                    <a:spcPts val="400"/>
                  </a:spcBef>
                  <a:spcAft>
                    <a:spcPts val="600"/>
                  </a:spcAft>
                  <a:buNone/>
                </a:pPr>
                <a:endParaRPr lang="x-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07337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Venn Diagram for De Morgan's law for set different A-(BUC)">
            <a:extLst>
              <a:ext uri="{FF2B5EF4-FFF2-40B4-BE49-F238E27FC236}">
                <a16:creationId xmlns:a16="http://schemas.microsoft.com/office/drawing/2014/main" id="{AB68F7D7-8E96-A958-6A55-78AB4914D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2937" r="6930" b="14033"/>
          <a:stretch/>
        </p:blipFill>
        <p:spPr bwMode="auto">
          <a:xfrm>
            <a:off x="6096000" y="2298700"/>
            <a:ext cx="47117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380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890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on sets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20973" y="1656862"/>
                <a:ext cx="10826262" cy="4847368"/>
              </a:xfrm>
            </p:spPr>
            <p:txBody>
              <a:bodyPr>
                <a:noAutofit/>
              </a:bodyPr>
              <a:lstStyle/>
              <a:p>
                <a:pPr algn="just"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symmetric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difference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(A</a:t>
                </a:r>
                <a14:m>
                  <m:oMath xmlns:m="http://schemas.openxmlformats.org/officeDocument/2006/math">
                    <m:r>
                      <a:rPr lang="x-none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⨁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B) between A and B can be defined as:  A</a:t>
                </a:r>
                <a14:m>
                  <m:oMath xmlns:m="http://schemas.openxmlformats.org/officeDocument/2006/math">
                    <m:r>
                      <a:rPr lang="x-none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⨁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B=(A-B)U(B-A).  </a:t>
                </a:r>
              </a:p>
              <a:p>
                <a:pPr marL="0" indent="0" algn="just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B</a:t>
                </a:r>
                <a14:m>
                  <m:oMath xmlns:m="http://schemas.openxmlformats.org/officeDocument/2006/math">
                    <m:r>
                      <a:rPr lang="x-none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⨁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x-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=(</m:t>
                    </m:r>
                    <m:r>
                      <m:rPr>
                        <m:nor/>
                      </m:rPr>
                      <a:rPr lang="x-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x-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x-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B</m:t>
                    </m:r>
                    <m:r>
                      <m:rPr>
                        <m:nor/>
                      </m:rPr>
                      <a:rPr lang="x-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x-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U</m:t>
                    </m:r>
                    <m:r>
                      <m:rPr>
                        <m:nor/>
                      </m:rPr>
                      <a:rPr lang="x-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x-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B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x-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x-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).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⨁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</a:t>
                </a:r>
                <a14:m>
                  <m:oMath xmlns:m="http://schemas.openxmlformats.org/officeDocument/2006/math">
                    <m:r>
                      <a:rPr lang="x-none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⨁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A</m:t>
                    </m:r>
                  </m:oMath>
                </a14:m>
                <a:endParaRPr lang="en-US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1600"/>
                  </a:spcBef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xample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Let A ={1, 2, 4} and B={2, 4, 5} then </a:t>
                </a:r>
              </a:p>
              <a:p>
                <a:pPr marL="0" indent="0" algn="just">
                  <a:spcBef>
                    <a:spcPts val="400"/>
                  </a:spcBef>
                  <a:buNone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A-B={1}</a:t>
                </a:r>
              </a:p>
              <a:p>
                <a:pPr marL="0" indent="0" algn="just">
                  <a:spcBef>
                    <a:spcPts val="400"/>
                  </a:spcBef>
                  <a:spcAft>
                    <a:spcPts val="600"/>
                  </a:spcAft>
                  <a:buNone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B-A={5} </a:t>
                </a:r>
              </a:p>
              <a:p>
                <a:pPr marL="0" indent="0" algn="just">
                  <a:spcBef>
                    <a:spcPts val="40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hen A</a:t>
                </a:r>
                <a14:m>
                  <m:oMath xmlns:m="http://schemas.openxmlformats.org/officeDocument/2006/math">
                    <m:r>
                      <a:rPr lang="x-none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⨁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B={1, 5} and also B</a:t>
                </a:r>
                <a14:m>
                  <m:oMath xmlns:m="http://schemas.openxmlformats.org/officeDocument/2006/math">
                    <m:r>
                      <a:rPr lang="x-none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⨁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x-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{5, 1}</a:t>
                </a:r>
              </a:p>
              <a:p>
                <a:pPr marL="0" indent="0" algn="just">
                  <a:spcBef>
                    <a:spcPts val="400"/>
                  </a:spcBef>
                  <a:spcAft>
                    <a:spcPts val="600"/>
                  </a:spcAft>
                  <a:buNone/>
                </a:pPr>
                <a:endParaRPr lang="x-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20973" y="1656862"/>
                <a:ext cx="10826262" cy="4847368"/>
              </a:xfrm>
              <a:blipFill>
                <a:blip r:embed="rId2"/>
                <a:stretch>
                  <a:fillRect l="-1171" t="-2089" r="-1171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F12FF8C6-0CDD-E141-BFC3-D316069D4A51}"/>
              </a:ext>
            </a:extLst>
          </p:cNvPr>
          <p:cNvSpPr/>
          <p:nvPr/>
        </p:nvSpPr>
        <p:spPr>
          <a:xfrm rot="10800000">
            <a:off x="6134104" y="2209799"/>
            <a:ext cx="475488" cy="81741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1A8EE-5097-F021-1EA7-ACD377AA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3851031"/>
            <a:ext cx="5295900" cy="25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50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on sets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545771"/>
                <a:ext cx="10515600" cy="5110164"/>
              </a:xfrm>
            </p:spPr>
            <p:txBody>
              <a:bodyPr>
                <a:noAutofit/>
              </a:bodyPr>
              <a:lstStyle/>
              <a:p>
                <a:pPr algn="just"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complement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set 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x-none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̀"/>
                        <m:ctrlPr>
                          <a:rPr lang="x-none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endParaRPr lang="en-US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If 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={1, 2, 3, 4, 5, 6, 7, 8, 9, 10 }  </a:t>
                </a:r>
                <a:r>
                  <a:rPr lang="ar-SA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A={3, 4, 5, 7} then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x-none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={1, 2, 6, 8, 9, 10}.</a:t>
                </a:r>
              </a:p>
              <a:p>
                <a:pPr algn="just">
                  <a:spcAft>
                    <a:spcPts val="1200"/>
                  </a:spcAft>
                  <a:buFont typeface="Wingdings" pitchFamily="2" charset="2"/>
                  <a:buChar char="q"/>
                </a:pPr>
                <a:r>
                  <a:rPr lang="x-none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</a:p>
              <a:p>
                <a:pPr lvl="1" algn="just">
                  <a:spcBef>
                    <a:spcPts val="4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x-none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US" sz="28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</a:t>
                </a:r>
              </a:p>
              <a:p>
                <a:pPr lvl="1" algn="just">
                  <a:spcBef>
                    <a:spcPts val="4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x-none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x-none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</a:p>
              <a:p>
                <a:pPr lvl="1" algn="just">
                  <a:spcBef>
                    <a:spcPts val="4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x-none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</m:acc>
                    <m:r>
                      <a:rPr lang="x-none" sz="28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sz="28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endPara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algn="just">
                  <a:spcBef>
                    <a:spcPts val="4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x-none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</a:t>
                </a:r>
              </a:p>
              <a:p>
                <a:pPr lvl="1" algn="just">
                  <a:spcBef>
                    <a:spcPts val="400"/>
                  </a:spcBef>
                  <a:spcAft>
                    <a:spcPts val="600"/>
                  </a:spcAft>
                  <a:buFont typeface="Wingdings" pitchFamily="2" charset="2"/>
                  <a:buChar char="q"/>
                </a:pP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sz="28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x-none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x-none" sz="28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endPara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 algn="just">
                  <a:spcBef>
                    <a:spcPts val="400"/>
                  </a:spcBef>
                  <a:spcAft>
                    <a:spcPts val="600"/>
                  </a:spcAft>
                  <a:buNone/>
                </a:pPr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545771"/>
                <a:ext cx="10515600" cy="5110164"/>
              </a:xfrm>
              <a:blipFill>
                <a:blip r:embed="rId2"/>
                <a:stretch>
                  <a:fillRect l="-965" t="-1733" r="-1206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C17685-9012-5CF4-B305-20A65945776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91739" y="3505194"/>
                <a:ext cx="5181600" cy="349907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x-non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A=A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x-none" sz="28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</m:oMath>
                </a14:m>
                <a:r>
                  <a:rPr lang="x-non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A=A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x-non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x-non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U=U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x-non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sz="28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</m:oMath>
                </a14:m>
                <a:r>
                  <a:rPr lang="x-non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U=A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x-non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  <m:r>
                      <a:rPr lang="x-none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r>
                  <a:rPr lang="x-non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=A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x-non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sz="28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r>
                  <a:rPr lang="x-non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endParaRPr lang="x-non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C17685-9012-5CF4-B305-20A659457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91739" y="3505194"/>
                <a:ext cx="5181600" cy="3499078"/>
              </a:xfrm>
              <a:blipFill>
                <a:blip r:embed="rId3"/>
                <a:stretch>
                  <a:fillRect l="-2200" t="-3261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598" y="1545771"/>
            <a:ext cx="33432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1644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Morgan’s law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3726"/>
                <a:ext cx="10515600" cy="4899148"/>
              </a:xfrm>
            </p:spPr>
            <p:txBody>
              <a:bodyPr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x-none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  <m:r>
                          <a:rPr lang="x-non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x-none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acc>
                    <m:r>
                      <a:rPr lang="x-none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x-none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</m:oMath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x-none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  <m:r>
                          <a:rPr lang="x-none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x-none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acc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x-none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</m:oMath>
                </a14:m>
                <a:endParaRPr lang="en-US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If A and B are finite sets then |A</a:t>
                </a:r>
                <a:r>
                  <a:rPr lang="x-none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B|=|A|+|B|-|A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B|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Example: |A</a:t>
                </a:r>
                <a:r>
                  <a:rPr lang="x-none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B|=|A|+|B|-|A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B|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= 5  + 3  -  2   = 6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If A and B are disjoint sets then: 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sz="28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B=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sz="28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|A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sz="28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 </m:t>
                    </m:r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B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|=0 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|A</a:t>
                </a:r>
                <a:r>
                  <a:rPr lang="x-none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 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B|=|A|+|B|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3726"/>
                <a:ext cx="10515600" cy="4899148"/>
              </a:xfrm>
              <a:blipFill>
                <a:blip r:embed="rId2"/>
                <a:stretch>
                  <a:fillRect l="-1206" t="-2067" b="-775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3F246E8-F5CA-376C-1FF5-A0068B419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3427350"/>
            <a:ext cx="2362200" cy="153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858D2D-8E7B-4014-F232-6DC98556375D}"/>
              </a:ext>
            </a:extLst>
          </p:cNvPr>
          <p:cNvSpPr txBox="1"/>
          <p:nvPr/>
        </p:nvSpPr>
        <p:spPr>
          <a:xfrm>
            <a:off x="9686356" y="4932586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b="1" dirty="0"/>
              <a:t>A          B</a:t>
            </a:r>
          </a:p>
        </p:txBody>
      </p:sp>
    </p:spTree>
    <p:extLst>
      <p:ext uri="{BB962C8B-B14F-4D97-AF65-F5344CB8AC3E}">
        <p14:creationId xmlns:p14="http://schemas.microsoft.com/office/powerpoint/2010/main" val="71393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Objectives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01323" y="1988840"/>
            <a:ext cx="11186741" cy="48691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792460" indent="-609585" algn="just"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rigorous treatment.</a:t>
            </a:r>
          </a:p>
          <a:p>
            <a:pPr marL="792460" indent="-609585" algn="just"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mathematical foundations to CS.</a:t>
            </a:r>
          </a:p>
          <a:p>
            <a:pPr marL="792460" indent="-609585" algn="just"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how to think mathematically.</a:t>
            </a:r>
          </a:p>
          <a:p>
            <a:pPr marL="792460" indent="-609585" algn="just"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Grasp the basic logical and reasoning mechanisms of mathematical thought.</a:t>
            </a:r>
          </a:p>
          <a:p>
            <a:pPr marL="792460" indent="-609585" algn="just"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 logic and proof as the basics for abstract thinking.</a:t>
            </a:r>
          </a:p>
          <a:p>
            <a:pPr marL="792460" indent="-609585" algn="just"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problem solving skills.</a:t>
            </a:r>
          </a:p>
          <a:p>
            <a:pPr marL="792460" indent="-609585" algn="just">
              <a:buFont typeface="Wingdings" panose="05000000000000000000" pitchFamily="2" charset="2"/>
              <a:buChar char="Ø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Grasp the basic elements of induction, recursion, combination and discrete structures.</a:t>
            </a:r>
          </a:p>
        </p:txBody>
      </p:sp>
    </p:spTree>
    <p:extLst>
      <p:ext uri="{BB962C8B-B14F-4D97-AF65-F5344CB8AC3E}">
        <p14:creationId xmlns:p14="http://schemas.microsoft.com/office/powerpoint/2010/main" val="282131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96815"/>
                <a:ext cx="10515600" cy="5280148"/>
              </a:xfrm>
            </p:spPr>
            <p:txBody>
              <a:bodyPr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A, B and C 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are finite sets then 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|A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C|=|A|+|B|+|C|-|A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B|-|B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C|-|A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C|+|A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C|</a:t>
                </a:r>
              </a:p>
              <a:p>
                <a:pPr algn="just">
                  <a:spcAft>
                    <a:spcPts val="1200"/>
                  </a:spcAft>
                  <a:buFont typeface="Wingdings" pitchFamily="2" charset="2"/>
                  <a:buChar char="q"/>
                </a:pPr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96815"/>
                <a:ext cx="10515600" cy="5280148"/>
              </a:xfrm>
              <a:blipFill rotWithShape="0">
                <a:blip r:embed="rId2"/>
                <a:stretch>
                  <a:fillRect l="-1043" t="-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B3A82A4-651C-A731-5077-BC33F270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195" y="2709455"/>
            <a:ext cx="6488007" cy="30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20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8" name="Rectangle 41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B0557-B09A-B01C-64AF-433D284E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x-none" sz="5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41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03DB5-D535-E789-1495-95EAF8BAA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79" y="2872899"/>
                <a:ext cx="6094477" cy="332066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|X</a:t>
                </a:r>
                <a:r>
                  <a:rPr lang="x-none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  <m:r>
                      <a:rPr lang="en-US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|= |X| + |Y| + |Z| - |X</a:t>
                </a:r>
                <a:r>
                  <a:rPr lang="x-none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| -|Y</a:t>
                </a:r>
                <a:r>
                  <a:rPr lang="x-none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| - |X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Z| +|X</a:t>
                </a:r>
                <a:r>
                  <a:rPr lang="x-none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endParaRPr lang="en-US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= 5+5+5-3-3-3+2=8</a:t>
                </a:r>
              </a:p>
              <a:p>
                <a:pPr marL="0" indent="0">
                  <a:buNone/>
                </a:pPr>
                <a:endParaRPr lang="x-non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03DB5-D535-E789-1495-95EAF8BAA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79" y="2872899"/>
                <a:ext cx="6094477" cy="3320668"/>
              </a:xfrm>
              <a:blipFill>
                <a:blip r:embed="rId2"/>
                <a:stretch>
                  <a:fillRect l="-1871" t="-3435" r="-208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Shelling Illustrate Critically union and intersection of 3 sets All kinds  of B.C. Stationary">
            <a:extLst>
              <a:ext uri="{FF2B5EF4-FFF2-40B4-BE49-F238E27FC236}">
                <a16:creationId xmlns:a16="http://schemas.microsoft.com/office/drawing/2014/main" id="{E975704B-382D-AEFE-288A-FA45B37D5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9" r="10968" b="2"/>
          <a:stretch/>
        </p:blipFill>
        <p:spPr bwMode="auto">
          <a:xfrm>
            <a:off x="6734556" y="951992"/>
            <a:ext cx="5454396" cy="54234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063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61C093-8A03-ADE0-21B8-D82FD411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92" y="308020"/>
            <a:ext cx="10515600" cy="943375"/>
          </a:xfrm>
          <a:solidFill>
            <a:schemeClr val="accent4"/>
          </a:solidFill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Set Identities (1/8)</a:t>
            </a:r>
            <a:endParaRPr lang="x-non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96" y="1401785"/>
            <a:ext cx="6584392" cy="50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57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61C093-8A03-ADE0-21B8-D82FD411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92" y="308020"/>
            <a:ext cx="10515600" cy="943375"/>
          </a:xfrm>
          <a:solidFill>
            <a:schemeClr val="accent4"/>
          </a:solidFill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Set Identities (2/8)</a:t>
            </a:r>
            <a:endParaRPr lang="x-non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94" y="1314450"/>
            <a:ext cx="6859396" cy="52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60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61C093-8A03-ADE0-21B8-D82FD411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92" y="308020"/>
            <a:ext cx="10515600" cy="943375"/>
          </a:xfrm>
          <a:solidFill>
            <a:schemeClr val="accent4"/>
          </a:solidFill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Set Identities (3/8)</a:t>
            </a:r>
            <a:endParaRPr lang="x-non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2" y="1561360"/>
            <a:ext cx="8041040" cy="125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24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61C093-8A03-ADE0-21B8-D82FD411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92" y="308020"/>
            <a:ext cx="10515600" cy="943375"/>
          </a:xfrm>
          <a:solidFill>
            <a:schemeClr val="accent4"/>
          </a:solidFill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Set Identities (4/8)</a:t>
            </a:r>
            <a:endParaRPr lang="x-non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2" y="1498108"/>
            <a:ext cx="7976646" cy="26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06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61C093-8A03-ADE0-21B8-D82FD411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92" y="308020"/>
            <a:ext cx="10515600" cy="943375"/>
          </a:xfrm>
          <a:solidFill>
            <a:schemeClr val="accent4"/>
          </a:solidFill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Set Identities (5/8)</a:t>
            </a:r>
            <a:endParaRPr lang="x-non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59" y="1449678"/>
            <a:ext cx="9547869" cy="40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19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61C093-8A03-ADE0-21B8-D82FD411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92" y="308020"/>
            <a:ext cx="10515600" cy="943375"/>
          </a:xfrm>
          <a:solidFill>
            <a:schemeClr val="accent4"/>
          </a:solidFill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Set Identities (6/8)</a:t>
            </a:r>
            <a:endParaRPr lang="x-non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60" y="1424456"/>
            <a:ext cx="9959993" cy="43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66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61C093-8A03-ADE0-21B8-D82FD411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92" y="308020"/>
            <a:ext cx="10515600" cy="943375"/>
          </a:xfrm>
          <a:solidFill>
            <a:schemeClr val="accent4"/>
          </a:solidFill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Set Identities (7/8)</a:t>
            </a:r>
            <a:endParaRPr lang="x-non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2" y="1335578"/>
            <a:ext cx="8633469" cy="14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1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61C093-8A03-ADE0-21B8-D82FD411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92" y="308020"/>
            <a:ext cx="10515600" cy="943375"/>
          </a:xfrm>
          <a:solidFill>
            <a:schemeClr val="accent4"/>
          </a:solidFill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Set Identities (8/8)</a:t>
            </a:r>
            <a:endParaRPr lang="x-non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2" y="1372002"/>
            <a:ext cx="9032714" cy="541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7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DM is a Gateway Course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01323" y="1988840"/>
            <a:ext cx="11186741" cy="48691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82875" indent="0" algn="just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in discrete mathematics will be important in many courses that you will take in the future:</a:t>
            </a:r>
          </a:p>
          <a:p>
            <a:pPr marL="792460" indent="-609585" algn="just"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Architecture, Data Structures, Algorithms, Programming Languages, Compilers, Computer Security, Databases, Artificial Intelligence, Networking, Graphics, Game Design, Theory of Computation, ……</a:t>
            </a:r>
          </a:p>
          <a:p>
            <a:pPr marL="792460" indent="-609585" algn="just"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Mathematics: </a:t>
            </a:r>
            <a:r>
              <a:rPr lang="en-US" sz="2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Logic, Set Theory, Probability, Number Theory, Abstract Algebra, Combinatorics, Graph Theory, Game Theory, Network Optimization, …</a:t>
            </a:r>
          </a:p>
          <a:p>
            <a:pPr marL="792460" indent="-609585" algn="just"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Disciplines: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find concepts learned here useful in courses in philosophy, economics, linguistics, and other departments.</a:t>
            </a:r>
          </a:p>
        </p:txBody>
      </p:sp>
    </p:spTree>
    <p:extLst>
      <p:ext uri="{BB962C8B-B14F-4D97-AF65-F5344CB8AC3E}">
        <p14:creationId xmlns:p14="http://schemas.microsoft.com/office/powerpoint/2010/main" val="400671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Matrices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9984"/>
                <a:ext cx="10515600" cy="5032375"/>
              </a:xfrm>
            </p:spPr>
            <p:txBody>
              <a:bodyPr>
                <a:noAutofit/>
              </a:bodyPr>
              <a:lstStyle/>
              <a:p>
                <a:pPr algn="just">
                  <a:spcBef>
                    <a:spcPts val="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is called square matrix if [A]</a:t>
                </a:r>
                <a:r>
                  <a:rPr lang="en-US" baseline="-25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nxn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Zero matrix 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a matrix that has zero entries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SA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A.B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ar-E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We can perform matrix multiplication when the number of the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columns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first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must be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equal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number of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rows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second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matrix.</a:t>
                </a:r>
                <a:endParaRPr lang="ar-E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Identity matrix(I)=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9984"/>
                <a:ext cx="10515600" cy="5032375"/>
              </a:xfrm>
              <a:blipFill rotWithShape="0">
                <a:blip r:embed="rId2"/>
                <a:stretch>
                  <a:fillRect l="-1043" t="-2182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299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2935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Matrices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8894"/>
                <a:ext cx="10515600" cy="5047506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If A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then A</a:t>
                </a:r>
                <a:r>
                  <a:rPr lang="en-US" baseline="30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None/>
                </a:pP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</a:p>
              <a:p>
                <a:pPr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baseline="30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=A</a:t>
                </a:r>
              </a:p>
              <a:p>
                <a:pPr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(A+B)</a:t>
                </a:r>
                <a:r>
                  <a:rPr lang="en-US" baseline="30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=A</a:t>
                </a:r>
                <a:r>
                  <a:rPr lang="en-US" baseline="30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+B</a:t>
                </a:r>
                <a:r>
                  <a:rPr lang="en-US" baseline="30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  <a:p>
                <a:pPr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(AB)</a:t>
                </a:r>
                <a:r>
                  <a:rPr lang="en-US" baseline="30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=B</a:t>
                </a:r>
                <a:r>
                  <a:rPr lang="en-US" baseline="30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.A</a:t>
                </a:r>
                <a:r>
                  <a:rPr lang="en-US" baseline="30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  <a:p>
                <a:pPr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matrix is symmetric if A</a:t>
                </a:r>
                <a:r>
                  <a:rPr lang="en-US" baseline="30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=A. 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8894"/>
                <a:ext cx="10515600" cy="5047506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D073B2B-008E-7A03-743C-A6A1EC2E6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7000" y="2603500"/>
            <a:ext cx="3454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86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2935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 matrix operations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8894"/>
                <a:ext cx="10515600" cy="436116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Boolean matrix 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matrix with entries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zero or one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Let A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B=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Compute A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∨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 and  A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∧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A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∨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  A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∧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       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8894"/>
                <a:ext cx="10515600" cy="4361165"/>
              </a:xfrm>
              <a:blipFill>
                <a:blip r:embed="rId2"/>
                <a:stretch>
                  <a:fillRect l="-1086" t="-1449" b="-3768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810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63" y="211743"/>
            <a:ext cx="10515600" cy="821649"/>
          </a:xfrm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 matrix operations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043" y="1033392"/>
                <a:ext cx="11575914" cy="5612865"/>
              </a:xfrm>
              <a:effectLst/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Boolean matrix means </a:t>
                </a:r>
                <a:r>
                  <a:rPr lang="en-US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mxn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matrix with entries zero or one.</a:t>
                </a:r>
              </a:p>
              <a:p>
                <a:pPr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Let A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B=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Compute Boolean product of A and B.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None/>
                </a:pPr>
                <a:r>
                  <a:rPr lang="en-US" sz="1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19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⨀</m:t>
                    </m:r>
                  </m:oMath>
                </a14:m>
                <a:r>
                  <a:rPr lang="en-US" sz="1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9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⋁(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∧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⋁(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∧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 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⋁(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∧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9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19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⋁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∧</m:t>
                                </m:r>
                                <m:r>
                                  <a:rPr lang="en-US" sz="19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sz="1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1200"/>
                  </a:spcBef>
                  <a:buClr>
                    <a:srgbClr val="C00000"/>
                  </a:buClr>
                  <a:buNone/>
                </a:pPr>
                <a:r>
                  <a:rPr lang="en-US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043" y="1033392"/>
                <a:ext cx="11575914" cy="5612865"/>
              </a:xfrm>
              <a:blipFill>
                <a:blip r:embed="rId3"/>
                <a:stretch>
                  <a:fillRect l="-987" t="-1129"/>
                </a:stretch>
              </a:blipFill>
              <a:effectLst/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365891-0ECE-191E-BCA8-8D83B6DD18FA}"/>
              </a:ext>
            </a:extLst>
          </p:cNvPr>
          <p:cNvCxnSpPr/>
          <p:nvPr/>
        </p:nvCxnSpPr>
        <p:spPr>
          <a:xfrm>
            <a:off x="1564059" y="1650257"/>
            <a:ext cx="12062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CE6ABF-BCE0-9A19-F132-0669244136C7}"/>
              </a:ext>
            </a:extLst>
          </p:cNvPr>
          <p:cNvCxnSpPr>
            <a:cxnSpLocks/>
          </p:cNvCxnSpPr>
          <p:nvPr/>
        </p:nvCxnSpPr>
        <p:spPr>
          <a:xfrm>
            <a:off x="3522150" y="1790136"/>
            <a:ext cx="0" cy="13035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ED4E4E-8CF7-629F-235A-D5BF9FFE6B14}"/>
              </a:ext>
            </a:extLst>
          </p:cNvPr>
          <p:cNvCxnSpPr>
            <a:cxnSpLocks/>
          </p:cNvCxnSpPr>
          <p:nvPr/>
        </p:nvCxnSpPr>
        <p:spPr>
          <a:xfrm>
            <a:off x="3810246" y="1790136"/>
            <a:ext cx="0" cy="13035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06656-7CD8-5909-AED4-4F7AD4E68DCE}"/>
              </a:ext>
            </a:extLst>
          </p:cNvPr>
          <p:cNvCxnSpPr>
            <a:cxnSpLocks/>
          </p:cNvCxnSpPr>
          <p:nvPr/>
        </p:nvCxnSpPr>
        <p:spPr>
          <a:xfrm>
            <a:off x="3985834" y="1790136"/>
            <a:ext cx="0" cy="13035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900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E06BE-8D41-EC3D-6927-72A22108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 product of two matrices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AE7CE3-5D0C-B9CB-E025-1A0A69A06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328" y="2139351"/>
            <a:ext cx="10221343" cy="41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97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0BF7A9-D41B-1179-5463-104AB8529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981" y="288485"/>
            <a:ext cx="10998590" cy="6164658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90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2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505F7-0D2B-9172-BEF4-0D9C3DC7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451" y="671329"/>
            <a:ext cx="5220183" cy="55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02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EA61B4-1CE9-87C4-9CDD-AD58C341A9EB}"/>
                  </a:ext>
                </a:extLst>
              </p:cNvPr>
              <p:cNvSpPr txBox="1"/>
              <p:nvPr/>
            </p:nvSpPr>
            <p:spPr>
              <a:xfrm>
                <a:off x="1247855" y="3771150"/>
                <a:ext cx="7295528" cy="19615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effectLst/>
                  </a:rPr>
                  <a:t>Q8:</a:t>
                </a:r>
                <a:r>
                  <a:rPr lang="en-US" sz="2800" dirty="0">
                    <a:effectLst/>
                  </a:rPr>
                  <a:t> a. Suppose   A=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effectLst/>
                  </a:rPr>
                  <a:t>  B=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>
                  <a:effectLst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effectLst/>
                  </a:rPr>
                  <a:t>Find :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effectLst/>
                  </a:rPr>
                  <a:t>(a) A ˄ B.                  (b) A ˅ B.            	 (c) A⨀B.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EA61B4-1CE9-87C4-9CDD-AD58C341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55" y="3771150"/>
                <a:ext cx="7295528" cy="1961500"/>
              </a:xfrm>
              <a:prstGeom prst="rect">
                <a:avLst/>
              </a:prstGeom>
              <a:blipFill>
                <a:blip r:embed="rId2"/>
                <a:stretch>
                  <a:fillRect l="-1565" t="-1935" r="-348" b="-11613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EA2B1D-0802-B77D-DEC1-4C1297F49610}"/>
                  </a:ext>
                </a:extLst>
              </p:cNvPr>
              <p:cNvSpPr txBox="1"/>
              <p:nvPr/>
            </p:nvSpPr>
            <p:spPr>
              <a:xfrm>
                <a:off x="893778" y="1311144"/>
                <a:ext cx="9014151" cy="1961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b. Suppose  A=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non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non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and B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none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none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Find</a:t>
                </a:r>
                <a:endParaRPr lang="x-none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	 (a) A ˄ B.                  (b) A ˅ B.            	 (c) A</a:t>
                </a:r>
                <a:r>
                  <a:rPr lang="en-US" sz="24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⨀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B.</a:t>
                </a:r>
                <a:endParaRPr lang="x-none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EA2B1D-0802-B77D-DEC1-4C1297F49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8" y="1311144"/>
                <a:ext cx="9014151" cy="1961499"/>
              </a:xfrm>
              <a:prstGeom prst="rect">
                <a:avLst/>
              </a:prstGeom>
              <a:blipFill>
                <a:blip r:embed="rId3"/>
                <a:stretch>
                  <a:fillRect l="-1127" b="-6452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424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2935"/>
          </a:xfr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2D2889-CC95-F849-86B1-655B3F52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400"/>
            <a:ext cx="10515600" cy="4771959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q"/>
            </a:pP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x-none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list of objects arranged in a definited order.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ü"/>
            </a:pPr>
            <a:r>
              <a:rPr lang="x-none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Finite sequence    </a:t>
            </a:r>
            <a:r>
              <a:rPr lang="x-non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1, 3, 5, 7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ü"/>
            </a:pPr>
            <a:r>
              <a:rPr lang="x-none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Infinite sequence</a:t>
            </a:r>
            <a:r>
              <a:rPr lang="x-non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3, 8, 13, 17, …</a:t>
            </a:r>
          </a:p>
        </p:txBody>
      </p:sp>
    </p:spTree>
    <p:extLst>
      <p:ext uri="{BB962C8B-B14F-4D97-AF65-F5344CB8AC3E}">
        <p14:creationId xmlns:p14="http://schemas.microsoft.com/office/powerpoint/2010/main" val="1342026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vs. set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2D2889-CC95-F849-86B1-655B3F52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q"/>
            </a:pP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x-none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no order and no duplicated elements</a:t>
            </a:r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q"/>
            </a:pP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x-none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x-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a specific order and elements may be duplicated.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2, 3, 2, 2, 3, 1 is a sequence but not a set.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1, 2, 3, 2, 2, 3, 1  and 2, 3, 1, 2 is made of the 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{1, 2, 3}.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Sequences can be made up of characters. Ex. W, a, k, e,  ,u, p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Wake up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made of the 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W, a, k, e,  ,u, p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{w, a, k, e, , u, p}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q"/>
            </a:pPr>
            <a:endParaRPr lang="x-none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7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5575" y="2145910"/>
            <a:ext cx="93440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3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EC223F2A-5BCA-F62E-133B-45F80501F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0936" y="1156085"/>
            <a:ext cx="8505441" cy="33528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79797-5704-6042-15BE-403946EE4161}"/>
              </a:ext>
            </a:extLst>
          </p:cNvPr>
          <p:cNvSpPr txBox="1"/>
          <p:nvPr/>
        </p:nvSpPr>
        <p:spPr>
          <a:xfrm>
            <a:off x="2177761" y="4670868"/>
            <a:ext cx="6241222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x-none" sz="2800" dirty="0"/>
              <a:t>{1,2}</a:t>
            </a:r>
          </a:p>
          <a:p>
            <a:pPr marL="342900" indent="-342900">
              <a:buAutoNum type="arabicPeriod"/>
            </a:pPr>
            <a:r>
              <a:rPr lang="x-none" sz="2800" dirty="0"/>
              <a:t>{x|x is an even number}</a:t>
            </a:r>
          </a:p>
          <a:p>
            <a:pPr marL="342900" indent="-342900">
              <a:buAutoNum type="arabicPeriod"/>
            </a:pPr>
            <a:r>
              <a:rPr lang="x-none" sz="2800" dirty="0"/>
              <a:t>{a,b,c,d,e,…,z}</a:t>
            </a:r>
          </a:p>
          <a:p>
            <a:pPr marL="342900" indent="-342900">
              <a:buAutoNum type="arabicPeriod"/>
            </a:pPr>
            <a:r>
              <a:rPr lang="x-none" sz="2800" dirty="0"/>
              <a:t>{a,b,c,d}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315EF-BBD0-7D17-0284-66B8BEAD834A}"/>
              </a:ext>
            </a:extLst>
          </p:cNvPr>
          <p:cNvSpPr txBox="1"/>
          <p:nvPr/>
        </p:nvSpPr>
        <p:spPr>
          <a:xfrm>
            <a:off x="1934817" y="224662"/>
            <a:ext cx="72224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x-none" sz="4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432974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23337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Formula is used to describe a sequence: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en-US" b="1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 Recursive formula: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Every recursive formula must include a </a:t>
                </a:r>
                <a:r>
                  <a:rPr lang="en-US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starting place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next term 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is determined from a </a:t>
                </a:r>
                <a:r>
                  <a:rPr lang="en-US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previous value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Sequence: 3, 8, 13, 18, …</a:t>
                </a:r>
              </a:p>
              <a:p>
                <a:pPr marL="457200" lvl="1" indent="0" algn="just">
                  <a:lnSpc>
                    <a:spcPct val="100000"/>
                  </a:lnSpc>
                  <a:spcBef>
                    <a:spcPts val="600"/>
                  </a:spcBef>
                  <a:buClr>
                    <a:srgbClr val="C00000"/>
                  </a:buClr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recursive formula:     a</a:t>
                </a:r>
                <a:r>
                  <a:rPr lang="en-US" sz="2800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=3.    </a:t>
                </a:r>
                <a:r>
                  <a:rPr lang="en-US" sz="2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800" baseline="-25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800" baseline="-25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n-1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+5.      1&lt;n&lt;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∞</m:t>
                    </m:r>
                  </m:oMath>
                </a14:m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Sequence: 1, 2, 3, 5, 8, …</a:t>
                </a:r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lnSpc>
                    <a:spcPct val="100000"/>
                  </a:lnSpc>
                  <a:spcBef>
                    <a:spcPts val="600"/>
                  </a:spcBef>
                  <a:buClr>
                    <a:srgbClr val="C00000"/>
                  </a:buClr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recursive formula:     a</a:t>
                </a:r>
                <a:r>
                  <a:rPr lang="en-US" sz="2800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=1. a</a:t>
                </a:r>
                <a:r>
                  <a:rPr lang="en-US" sz="2800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=2.    </a:t>
                </a:r>
                <a:r>
                  <a:rPr lang="en-US" sz="2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800" baseline="-25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800" baseline="-25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n-1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800" baseline="-25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n-2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     </a:t>
                </a:r>
                <a:r>
                  <a:rPr lang="en-US"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1&lt;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n&lt;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∞</m:t>
                    </m:r>
                  </m:oMath>
                </a14:m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23337"/>
                <a:ext cx="10515600" cy="4351338"/>
              </a:xfrm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368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777875"/>
          </a:xfr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6764" y="1321369"/>
                <a:ext cx="10515600" cy="4822891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x-none" b="1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 Explicit formula </a:t>
                </a:r>
              </a:p>
              <a:p>
                <a:pPr lvl="1" algn="just">
                  <a:spcBef>
                    <a:spcPts val="600"/>
                  </a:spcBef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Describes a term using only its position number. </a:t>
                </a:r>
              </a:p>
              <a:p>
                <a:pPr marL="457200" lvl="1" indent="0" algn="just">
                  <a:spcBef>
                    <a:spcPts val="600"/>
                  </a:spcBef>
                  <a:buClr>
                    <a:srgbClr val="C00000"/>
                  </a:buClr>
                  <a:buNone/>
                </a:pPr>
                <a:endPara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lang="x-none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2, 4, 6, 8</a:t>
                </a:r>
              </a:p>
              <a:p>
                <a:pPr marL="457200" lvl="1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Explicit formula:   a</a:t>
                </a:r>
                <a:r>
                  <a:rPr lang="en-US" sz="2800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=2n.   1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4</m:t>
                    </m:r>
                  </m:oMath>
                </a14:m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Recursive formula: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  <a:r>
                  <a:rPr lang="en-US" sz="2800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=2.    </a:t>
                </a:r>
                <a:r>
                  <a:rPr lang="en-US" sz="2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800" baseline="-25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800" baseline="-25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n-1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+2.      1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 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 </m:t>
                    </m:r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4</m:t>
                    </m:r>
                  </m:oMath>
                </a14:m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ü"/>
                </a:pPr>
                <a:r>
                  <a:rPr lang="x-none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1, 3, 5. 7</a:t>
                </a:r>
              </a:p>
              <a:p>
                <a:pPr marL="457200" lvl="1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Explicit formula:   a</a:t>
                </a:r>
                <a:r>
                  <a:rPr lang="en-US" sz="2800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=2n-1.   1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8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4</m:t>
                    </m:r>
                  </m:oMath>
                </a14:m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R</a:t>
                </a: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ecursive formula: 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800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=1.    </a:t>
                </a:r>
                <a:r>
                  <a:rPr lang="en-US" sz="2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800" baseline="-25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800" baseline="-25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n-1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+2.      1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 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 </m:t>
                    </m:r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4</m:t>
                    </m:r>
                  </m:oMath>
                </a14:m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764" y="1321369"/>
                <a:ext cx="10515600" cy="4822891"/>
              </a:xfrm>
              <a:blipFill>
                <a:blip r:embed="rId2"/>
                <a:stretch>
                  <a:fillRect l="-1206" t="-2105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5718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D79F-7EF8-2987-BF5E-C69B3F2BC6A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x-none" b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x-non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A48A3-D86B-369A-4609-287428D18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899" y="1690688"/>
            <a:ext cx="8857423" cy="4284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27257-64B8-EE14-3EE8-D69373247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4600" y="3016251"/>
            <a:ext cx="6298134" cy="2959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916C7-F5C5-B6D1-0E4D-BA2C23016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1131"/>
          <a:stretch/>
        </p:blipFill>
        <p:spPr>
          <a:xfrm>
            <a:off x="1103518" y="5880521"/>
            <a:ext cx="5764735" cy="798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6D219-FAAB-898B-DA07-1B81030A090C}"/>
              </a:ext>
            </a:extLst>
          </p:cNvPr>
          <p:cNvSpPr txBox="1"/>
          <p:nvPr/>
        </p:nvSpPr>
        <p:spPr>
          <a:xfrm>
            <a:off x="6748985" y="2493031"/>
            <a:ext cx="131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b="1" dirty="0">
                <a:solidFill>
                  <a:srgbClr val="C00000"/>
                </a:solidFill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332503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8B90-6B88-2B4F-4905-126D4BD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sz="4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06457-F288-83CF-F194-EBFA0D170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22905"/>
              </a:xfrm>
            </p:spPr>
            <p:txBody>
              <a:bodyPr/>
              <a:lstStyle/>
              <a:p>
                <a: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1, -1, 1,-1,1,…</a:t>
                </a: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xplicit formula: 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=(-1)</a:t>
                </a:r>
                <a:r>
                  <a:rPr lang="x-none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n+1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ecursive formula: 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=1, 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=-a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n-1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</a:p>
              <a:p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1, 1/2, 1/3, 1/4, ….</a:t>
                </a: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xplicit formula: 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= 1/n.      </a:t>
                </a:r>
                <a:endParaRPr lang="x-none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ecursive formula: 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=1, 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=(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x-none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x-none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x-none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x-none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x-none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x-none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    </a:t>
                </a:r>
              </a:p>
              <a:p>
                <a:r>
                  <a:rPr lang="x-none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1,1/3,1/5,….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Explicit: 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=1/(2n-1)</a:t>
                </a:r>
              </a:p>
              <a:p>
                <a:pPr marL="0" indent="0">
                  <a:buNone/>
                </a:pP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Recursive: 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=1, 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=(a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n-1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+2)</a:t>
                </a:r>
                <a:r>
                  <a:rPr lang="x-none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-1.    </a:t>
                </a:r>
                <a:r>
                  <a:rPr lang="x-none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x-none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=1/(a</a:t>
                </a:r>
                <a:r>
                  <a:rPr lang="x-none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n-1</a:t>
                </a:r>
                <a:r>
                  <a:rPr lang="x-none" dirty="0">
                    <a:latin typeface="Arial" panose="020B0604020202020204" pitchFamily="34" charset="0"/>
                    <a:cs typeface="Arial" panose="020B0604020202020204" pitchFamily="34" charset="0"/>
                  </a:rPr>
                  <a:t>+2)</a:t>
                </a:r>
                <a:endParaRPr lang="x-none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06457-F288-83CF-F194-EBFA0D170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22905"/>
              </a:xfrm>
              <a:blipFill>
                <a:blip r:embed="rId2"/>
                <a:stretch>
                  <a:fillRect l="-1206" t="-2057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8327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AD-1F54-9CA4-76F2-C3E71037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x-none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786E3-D7D5-6866-B4E3-E094E2FAF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x-none" b="1" dirty="0">
                    <a:solidFill>
                      <a:srgbClr val="C00000"/>
                    </a:solidFill>
                  </a:rPr>
                  <a:t> 5, 9, 13, 17, 21, …</a:t>
                </a:r>
              </a:p>
              <a:p>
                <a:pPr marL="457200" lvl="1" indent="0">
                  <a:buNone/>
                </a:pPr>
                <a:r>
                  <a:rPr lang="x-none" dirty="0"/>
                  <a:t> a</a:t>
                </a:r>
                <a:r>
                  <a:rPr lang="x-none" baseline="-25000" dirty="0"/>
                  <a:t>n</a:t>
                </a:r>
                <a:r>
                  <a:rPr lang="x-none" dirty="0"/>
                  <a:t>=4n+1</a:t>
                </a:r>
              </a:p>
              <a:p>
                <a:pPr marL="457200" lvl="1" indent="0">
                  <a:buNone/>
                </a:pPr>
                <a:r>
                  <a:rPr lang="en-US" dirty="0"/>
                  <a:t> a</a:t>
                </a:r>
                <a:r>
                  <a:rPr lang="x-none" baseline="-25000" dirty="0"/>
                  <a:t>1</a:t>
                </a:r>
                <a:r>
                  <a:rPr lang="x-none" dirty="0"/>
                  <a:t>=5, a</a:t>
                </a:r>
                <a:r>
                  <a:rPr lang="x-none" baseline="-25000" dirty="0"/>
                  <a:t>n</a:t>
                </a:r>
                <a:r>
                  <a:rPr lang="x-none" dirty="0"/>
                  <a:t>=a</a:t>
                </a:r>
                <a:r>
                  <a:rPr lang="x-none" baseline="-25000" dirty="0"/>
                  <a:t>n-1</a:t>
                </a:r>
                <a:r>
                  <a:rPr lang="x-none" dirty="0"/>
                  <a:t>+4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x-none" b="1" dirty="0">
                    <a:solidFill>
                      <a:srgbClr val="C00000"/>
                    </a:solidFill>
                  </a:rPr>
                  <a:t> 3, 3, 3, 3, …</a:t>
                </a:r>
              </a:p>
              <a:p>
                <a:pPr marL="457200" lvl="1" indent="0">
                  <a:buNone/>
                </a:pPr>
                <a:r>
                  <a:rPr lang="en-US" dirty="0"/>
                  <a:t> a</a:t>
                </a:r>
                <a:r>
                  <a:rPr lang="x-none" baseline="-25000" dirty="0"/>
                  <a:t>1</a:t>
                </a:r>
                <a:r>
                  <a:rPr lang="x-none" dirty="0"/>
                  <a:t>=3, a</a:t>
                </a:r>
                <a:r>
                  <a:rPr lang="x-none" baseline="-25000" dirty="0"/>
                  <a:t>n</a:t>
                </a:r>
                <a:r>
                  <a:rPr lang="x-none" dirty="0"/>
                  <a:t>=a</a:t>
                </a:r>
                <a:r>
                  <a:rPr lang="x-none" baseline="-25000" dirty="0"/>
                  <a:t>n-1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x-none" b="1" dirty="0">
                    <a:solidFill>
                      <a:srgbClr val="C00000"/>
                    </a:solidFill>
                  </a:rPr>
                  <a:t> 15, 20, 25, 30, 35, …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n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=5(n+2)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x-none" b="1" dirty="0">
                    <a:solidFill>
                      <a:srgbClr val="C00000"/>
                    </a:solidFill>
                  </a:rPr>
                  <a:t> 1, 0.9, 0.8, 0.7, 0.6, …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n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=1 -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x-none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x-non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q"/>
                </a:pPr>
                <a:endParaRPr lang="x-none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B786E3-D7D5-6866-B4E3-E094E2FAF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7067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AD-1F54-9CA4-76F2-C3E71037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x-none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786E3-D7D5-6866-B4E3-E094E2FAF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x-none" b="1" dirty="0">
                <a:solidFill>
                  <a:srgbClr val="C00000"/>
                </a:solidFill>
              </a:rPr>
              <a:t> 1, 1/3, 1/5, 1/7, 1/9, …</a:t>
            </a:r>
          </a:p>
          <a:p>
            <a:pPr marL="457200" lvl="1" indent="0">
              <a:buNone/>
            </a:pPr>
            <a:r>
              <a:rPr lang="x-none" dirty="0"/>
              <a:t> a</a:t>
            </a:r>
            <a:r>
              <a:rPr lang="x-none" baseline="-25000" dirty="0"/>
              <a:t>n</a:t>
            </a:r>
            <a:r>
              <a:rPr lang="x-none" dirty="0"/>
              <a:t>=1/(2n-1)</a:t>
            </a:r>
          </a:p>
          <a:p>
            <a:pPr marL="457200" lvl="1" indent="0">
              <a:buNone/>
            </a:pPr>
            <a:r>
              <a:rPr lang="en-US" dirty="0"/>
              <a:t> a</a:t>
            </a:r>
            <a:r>
              <a:rPr lang="x-none" baseline="-25000" dirty="0"/>
              <a:t>1</a:t>
            </a:r>
            <a:r>
              <a:rPr lang="x-none" dirty="0"/>
              <a:t>=1, a</a:t>
            </a:r>
            <a:r>
              <a:rPr lang="x-none" baseline="-25000" dirty="0"/>
              <a:t>n</a:t>
            </a:r>
            <a:r>
              <a:rPr lang="x-none" dirty="0"/>
              <a:t>=1/(a</a:t>
            </a:r>
            <a:r>
              <a:rPr lang="x-none" baseline="-25000" dirty="0"/>
              <a:t>n-1</a:t>
            </a:r>
            <a:r>
              <a:rPr lang="x-none" dirty="0"/>
              <a:t>+2)</a:t>
            </a:r>
          </a:p>
          <a:p>
            <a:pPr>
              <a:buFont typeface="Wingdings" pitchFamily="2" charset="2"/>
              <a:buChar char="q"/>
            </a:pPr>
            <a:r>
              <a:rPr lang="x-none" b="1" dirty="0">
                <a:solidFill>
                  <a:srgbClr val="C00000"/>
                </a:solidFill>
              </a:rPr>
              <a:t> 2, 0, 2, 0, …</a:t>
            </a:r>
          </a:p>
          <a:p>
            <a:pPr marL="457200" lvl="1" indent="0">
              <a:buNone/>
            </a:pPr>
            <a:r>
              <a:rPr lang="en-US" dirty="0"/>
              <a:t> a</a:t>
            </a:r>
            <a:r>
              <a:rPr lang="x-none" baseline="-25000" dirty="0"/>
              <a:t>n</a:t>
            </a:r>
            <a:r>
              <a:rPr lang="x-none" dirty="0"/>
              <a:t>=1+(-1)</a:t>
            </a:r>
            <a:r>
              <a:rPr lang="x-none" baseline="30000" dirty="0"/>
              <a:t>n+1</a:t>
            </a:r>
          </a:p>
          <a:p>
            <a:pPr marL="0" indent="0">
              <a:buNone/>
            </a:pPr>
            <a:endParaRPr lang="x-non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endParaRPr lang="x-none" baseline="-25000" dirty="0"/>
          </a:p>
        </p:txBody>
      </p:sp>
    </p:spTree>
    <p:extLst>
      <p:ext uri="{BB962C8B-B14F-4D97-AF65-F5344CB8AC3E}">
        <p14:creationId xmlns:p14="http://schemas.microsoft.com/office/powerpoint/2010/main" val="17674251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9F41-CAE0-5BD7-9986-112F02D6110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x-none" sz="3600" b="1" dirty="0">
                <a:latin typeface="Arial" panose="020B0604020202020204" pitchFamily="34" charset="0"/>
                <a:cs typeface="Arial" panose="020B0604020202020204" pitchFamily="34" charset="0"/>
              </a:rPr>
              <a:t>Representation of set on computer</a:t>
            </a:r>
            <a:br>
              <a:rPr lang="x-none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x-none" sz="3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x-none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 function</a:t>
            </a:r>
            <a:r>
              <a:rPr lang="x-none" sz="3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4864A-740F-9B3F-2F31-8B8339519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070"/>
            <a:ext cx="10515600" cy="454480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 (A)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always defined in a </a:t>
            </a:r>
            <a:r>
              <a:rPr lang="en-US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computer program 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respect to an underlying </a:t>
            </a:r>
            <a:r>
              <a:rPr lang="en-US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universal set (U)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set A is represented in a computer as </a:t>
            </a:r>
            <a:r>
              <a:rPr lang="en-US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string of binary digits 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aseline="-25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aseline="-25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... b</a:t>
            </a:r>
            <a:r>
              <a:rPr lang="en-US" baseline="-25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where n is the cardinality of the universal set.</a:t>
            </a:r>
          </a:p>
          <a:p>
            <a:pPr marL="914400" lvl="2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800" baseline="-25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=1 if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baseline="30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element of </a:t>
            </a:r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in </a:t>
            </a:r>
            <a:r>
              <a:rPr lang="en-US" sz="2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b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800" baseline="-25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=0 if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baseline="30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element of </a:t>
            </a:r>
            <a:r>
              <a:rPr lang="en-US" sz="2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not in </a:t>
            </a:r>
            <a:r>
              <a:rPr lang="en-US" sz="2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if U = {1, 2,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3,4, 5, 6, 7, 8, 9, 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10} then the representation of M = {1, 2, 5, 8} is given by string 1100100100.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585907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2964-389C-57A2-F4AF-B6AC88FAB71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x-none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 function</a:t>
            </a:r>
            <a:endParaRPr lang="x-non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4855C-C524-093F-01B8-4C21989CB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8692"/>
                <a:ext cx="10515600" cy="4684183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x-non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characteristic function of set A can be defined as:                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none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∉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</m:eqArr>
                      </m:e>
                    </m:d>
                  </m:oMath>
                </a14:m>
                <a:endParaRPr lang="x-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x-none" b="1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  <a:r>
                  <a:rPr lang="x-none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b="0" i="1" baseline="-250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</m:oMath>
                </a14:m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A.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b="0" i="1" baseline="-25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A.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b="0" i="1" baseline="-250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⨁</m:t>
                    </m:r>
                  </m:oMath>
                </a14:m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- 2F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It 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represents a set in a computer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elements of the set must be arranged in a sequence. </a:t>
                </a:r>
                <a:endParaRPr lang="x-non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4855C-C524-093F-01B8-4C21989CB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8692"/>
                <a:ext cx="10515600" cy="4684183"/>
              </a:xfrm>
              <a:blipFill>
                <a:blip r:embed="rId2"/>
                <a:stretch>
                  <a:fillRect l="-1206" t="-35946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0165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10E6D-D8A4-CB4A-A256-F487743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641"/>
            <a:ext cx="10515600" cy="854075"/>
          </a:xfr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endParaRPr lang="x-non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79444"/>
                <a:ext cx="10942983" cy="5406886"/>
              </a:xfrm>
            </p:spPr>
            <p:txBody>
              <a:bodyPr>
                <a:no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Let U={1, 2, 3, 4, 5, 6}</a:t>
                </a:r>
              </a:p>
              <a:p>
                <a:pPr marL="457200" lvl="1" indent="0" algn="just"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A={1, 2}</a:t>
                </a:r>
              </a:p>
              <a:p>
                <a:pPr marL="457200" lvl="1" indent="0" algn="just"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B={2, 4, 6}</a:t>
                </a:r>
              </a:p>
              <a:p>
                <a:pPr marL="457200" lvl="1" indent="0" algn="just"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x-none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C={4, 5, 6}</a:t>
                </a:r>
              </a:p>
              <a:p>
                <a:pPr marL="457200" lvl="1" indent="0" algn="just">
                  <a:spcBef>
                    <a:spcPts val="0"/>
                  </a:spcBef>
                  <a:buClr>
                    <a:srgbClr val="C00000"/>
                  </a:buClr>
                  <a:buNone/>
                </a:pPr>
                <a:endParaRPr lang="x-none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=1,1,0,0,0,0, 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=0,1,0,1,0,1,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=0,0,0,1,1,1</a:t>
                </a:r>
              </a:p>
              <a:p>
                <a:pPr algn="just"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i="1" baseline="-25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</m:oMath>
                </a14:m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.F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=0,1,0,0,0,0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i="1" baseline="-25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en-US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 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+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1,2,0,1,0,1 - 0,1,0,0,0,0= 1,1,0,1,0,1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b="0" i="1" baseline="-250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⨁</m:t>
                    </m:r>
                  </m:oMath>
                </a14:m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+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x-none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1,2,0,1,0,1- 2(0,1,0,0,0,0)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   = 1,2,0,1,0,1- 0,2,0,0,0,0 =1,0,0,1,0,1 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nother method: F</a:t>
                </a:r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x-none" i="1" baseline="-25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⨁</m:t>
                    </m:r>
                  </m:oMath>
                </a14:m>
                <a:r>
                  <a:rPr lang="x-none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=(A-B)100000 </a:t>
                </a:r>
                <a14:m>
                  <m:oMath xmlns:m="http://schemas.openxmlformats.org/officeDocument/2006/math">
                    <m:r>
                      <a:rPr lang="x-none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</m:oMath>
                </a14:m>
                <a:r>
                  <a:rPr lang="x-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(B-A)000101=100101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itchFamily="2" charset="2"/>
                  <a:buChar char="q"/>
                </a:pPr>
                <a:endParaRPr lang="x-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02D2889-CC95-F849-86B1-655B3F520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79444"/>
                <a:ext cx="10942983" cy="5406886"/>
              </a:xfrm>
              <a:blipFill>
                <a:blip r:embed="rId2"/>
                <a:stretch>
                  <a:fillRect l="-927" t="-1874" b="-1171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183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0175" y="1949474"/>
            <a:ext cx="9391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2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 Computation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656" y="1909627"/>
            <a:ext cx="8517863" cy="44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7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2816</TotalTime>
  <Words>4449</Words>
  <Application>Microsoft Office PowerPoint</Application>
  <PresentationFormat>Widescreen</PresentationFormat>
  <Paragraphs>473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2" baseType="lpstr">
      <vt:lpstr>Arial</vt:lpstr>
      <vt:lpstr>Arial Black</vt:lpstr>
      <vt:lpstr>Calibri</vt:lpstr>
      <vt:lpstr>Calibri Light</vt:lpstr>
      <vt:lpstr>Cambria Math</vt:lpstr>
      <vt:lpstr>Consolas</vt:lpstr>
      <vt:lpstr>Garamond</vt:lpstr>
      <vt:lpstr>Symbol</vt:lpstr>
      <vt:lpstr>Tahoma</vt:lpstr>
      <vt:lpstr>Times New Roman</vt:lpstr>
      <vt:lpstr>Verdana</vt:lpstr>
      <vt:lpstr>Wingdings</vt:lpstr>
      <vt:lpstr>Office Theme</vt:lpstr>
      <vt:lpstr>PowerPoint Presentation</vt:lpstr>
      <vt:lpstr>CS103 Discrete Structures  Zagazig university Faculty of computers and informatics Department of Computer Science  Dr. Abduallah Gamal</vt:lpstr>
      <vt:lpstr>Lectures Reference</vt:lpstr>
      <vt:lpstr>Lectures Reference</vt:lpstr>
      <vt:lpstr>Course Objectives</vt:lpstr>
      <vt:lpstr>DM is a Gateway Course</vt:lpstr>
      <vt:lpstr>Graphs</vt:lpstr>
      <vt:lpstr>Trees</vt:lpstr>
      <vt:lpstr>Modelling Computation </vt:lpstr>
      <vt:lpstr>Discrete mathematics </vt:lpstr>
      <vt:lpstr>Course Syllabus</vt:lpstr>
      <vt:lpstr>Set theory</vt:lpstr>
      <vt:lpstr>Set theory</vt:lpstr>
      <vt:lpstr>Types of set</vt:lpstr>
      <vt:lpstr>Set</vt:lpstr>
      <vt:lpstr>Subset</vt:lpstr>
      <vt:lpstr>Proper Subset</vt:lpstr>
      <vt:lpstr>Subset and Proper Subset</vt:lpstr>
      <vt:lpstr>Subset and Proper Subset</vt:lpstr>
      <vt:lpstr>Subset and Proper Subset</vt:lpstr>
      <vt:lpstr>Subset and Proper Subset</vt:lpstr>
      <vt:lpstr>Subset and Proper Subset</vt:lpstr>
      <vt:lpstr>Subset and Proper Subset</vt:lpstr>
      <vt:lpstr>Subset and Proper Subset</vt:lpstr>
      <vt:lpstr>Subset and Proper Subset</vt:lpstr>
      <vt:lpstr>Subset and Proper Subset</vt:lpstr>
      <vt:lpstr>Subset and Proper Subset</vt:lpstr>
      <vt:lpstr>Subset and Proper Subset</vt:lpstr>
      <vt:lpstr>Cont.</vt:lpstr>
      <vt:lpstr>Subset True/False</vt:lpstr>
      <vt:lpstr>Subset True/False</vt:lpstr>
      <vt:lpstr>Universal set</vt:lpstr>
      <vt:lpstr>Power set</vt:lpstr>
      <vt:lpstr>Power set</vt:lpstr>
      <vt:lpstr>Questions</vt:lpstr>
      <vt:lpstr>The ordered 𝒏-tuple</vt:lpstr>
      <vt:lpstr>Cartesian Products</vt:lpstr>
      <vt:lpstr>Cartesian Products - Example</vt:lpstr>
      <vt:lpstr>The Cartesian product of more than two sets.</vt:lpstr>
      <vt:lpstr>Example</vt:lpstr>
      <vt:lpstr>Operations on sets</vt:lpstr>
      <vt:lpstr>Operations on sets</vt:lpstr>
      <vt:lpstr>Operations on sets</vt:lpstr>
      <vt:lpstr>Disjoint sets</vt:lpstr>
      <vt:lpstr>Operations on sets</vt:lpstr>
      <vt:lpstr>Operations on sets</vt:lpstr>
      <vt:lpstr>Operations on sets</vt:lpstr>
      <vt:lpstr>Operations on sets</vt:lpstr>
      <vt:lpstr>De Morgan’s law</vt:lpstr>
      <vt:lpstr>PowerPoint Presentation</vt:lpstr>
      <vt:lpstr>Example</vt:lpstr>
      <vt:lpstr>Set Identities (1/8)</vt:lpstr>
      <vt:lpstr>Set Identities (2/8)</vt:lpstr>
      <vt:lpstr>Set Identities (3/8)</vt:lpstr>
      <vt:lpstr>Set Identities (4/8)</vt:lpstr>
      <vt:lpstr>Set Identities (5/8)</vt:lpstr>
      <vt:lpstr>Set Identities (6/8)</vt:lpstr>
      <vt:lpstr>Set Identities (7/8)</vt:lpstr>
      <vt:lpstr>Set Identities (8/8)</vt:lpstr>
      <vt:lpstr>Matrices</vt:lpstr>
      <vt:lpstr>Matrices</vt:lpstr>
      <vt:lpstr>Boolean matrix operations</vt:lpstr>
      <vt:lpstr>Boolean matrix operations</vt:lpstr>
      <vt:lpstr>Boolean product of two matrices</vt:lpstr>
      <vt:lpstr>PowerPoint Presentation</vt:lpstr>
      <vt:lpstr>PowerPoint Presentation</vt:lpstr>
      <vt:lpstr>PowerPoint Presentation</vt:lpstr>
      <vt:lpstr>Sequence</vt:lpstr>
      <vt:lpstr>Sequence vs. set</vt:lpstr>
      <vt:lpstr>PowerPoint Presentation</vt:lpstr>
      <vt:lpstr>Formula</vt:lpstr>
      <vt:lpstr>Formula</vt:lpstr>
      <vt:lpstr>Questions</vt:lpstr>
      <vt:lpstr>Examples</vt:lpstr>
      <vt:lpstr>Questions</vt:lpstr>
      <vt:lpstr>Questions</vt:lpstr>
      <vt:lpstr>Representation of set on computer (Characteristic function)</vt:lpstr>
      <vt:lpstr>Characteristic function</vt:lpstr>
      <vt:lpstr>Sequence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Mathematics</dc:title>
  <dc:creator>Doaa Elshahaat Barakaat</dc:creator>
  <cp:lastModifiedBy>HP</cp:lastModifiedBy>
  <cp:revision>655</cp:revision>
  <dcterms:created xsi:type="dcterms:W3CDTF">2023-01-28T07:29:56Z</dcterms:created>
  <dcterms:modified xsi:type="dcterms:W3CDTF">2026-02-07T00:13:35Z</dcterms:modified>
</cp:coreProperties>
</file>